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5"/>
  </p:notesMasterIdLst>
  <p:sldIdLst>
    <p:sldId id="366" r:id="rId2"/>
    <p:sldId id="282" r:id="rId3"/>
    <p:sldId id="283" r:id="rId4"/>
    <p:sldId id="370" r:id="rId5"/>
    <p:sldId id="373" r:id="rId6"/>
    <p:sldId id="384" r:id="rId7"/>
    <p:sldId id="395" r:id="rId8"/>
    <p:sldId id="396" r:id="rId9"/>
    <p:sldId id="389" r:id="rId10"/>
    <p:sldId id="391" r:id="rId11"/>
    <p:sldId id="360" r:id="rId12"/>
    <p:sldId id="394" r:id="rId13"/>
    <p:sldId id="281" r:id="rId14"/>
  </p:sldIdLst>
  <p:sldSz cx="12192000" cy="6858000"/>
  <p:notesSz cx="6858000" cy="9144000"/>
  <p:custDataLst>
    <p:tags r:id="rId16"/>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115" d="100"/>
          <a:sy n="115" d="100"/>
        </p:scale>
        <p:origin x="173" y="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684CC-C7B2-4E5C-A423-CE688EB5F94F}" type="datetimeFigureOut">
              <a:rPr lang="hu-HU" smtClean="0"/>
              <a:t>2026. 05. 28.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8ED7E-E22A-492F-BFDE-A8640DA95309}" type="slidenum">
              <a:rPr lang="hu-HU" smtClean="0"/>
              <a:t>‹#›</a:t>
            </a:fld>
            <a:endParaRPr lang="hu-HU"/>
          </a:p>
        </p:txBody>
      </p:sp>
    </p:spTree>
    <p:extLst>
      <p:ext uri="{BB962C8B-B14F-4D97-AF65-F5344CB8AC3E}">
        <p14:creationId xmlns:p14="http://schemas.microsoft.com/office/powerpoint/2010/main" val="253751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2</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1832048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11</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90533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12</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316464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3</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26200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4</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119997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5</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59012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6</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70641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7</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52998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8</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376155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9</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427470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CC514-0BE7-4733-9F8B-D0201E5CBADC}" type="slidenum">
              <a:rPr lang="hu-HU"/>
              <a:pPr/>
              <a:t>10</a:t>
            </a:fld>
            <a:endParaRPr lang="hu-HU"/>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hu-HU"/>
          </a:p>
        </p:txBody>
      </p:sp>
    </p:spTree>
    <p:extLst>
      <p:ext uri="{BB962C8B-B14F-4D97-AF65-F5344CB8AC3E}">
        <p14:creationId xmlns:p14="http://schemas.microsoft.com/office/powerpoint/2010/main" val="106541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hu-HU" smtClean="0"/>
              <a:t>Mintacím szerkesztése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7" name="Date Placeholder 6"/>
          <p:cNvSpPr>
            <a:spLocks noGrp="1"/>
          </p:cNvSpPr>
          <p:nvPr>
            <p:ph type="dt" sz="half" idx="10"/>
          </p:nvPr>
        </p:nvSpPr>
        <p:spPr/>
        <p:txBody>
          <a:bodyPr/>
          <a:lstStyle/>
          <a:p>
            <a:fld id="{C19EBE65-73B9-43BB-A303-5FC378368C78}" type="datetimeFigureOut">
              <a:rPr lang="hu-HU" smtClean="0"/>
              <a:t>2026. 05. 28.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370188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C19EBE65-73B9-43BB-A303-5FC378368C78}" type="datetimeFigureOut">
              <a:rPr lang="hu-HU" smtClean="0"/>
              <a:t>2026. 05. 28.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111971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hu-HU" smtClean="0"/>
              <a:t>Mintacím szerkesztése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C19EBE65-73B9-43BB-A303-5FC378368C78}" type="datetimeFigureOut">
              <a:rPr lang="hu-HU" smtClean="0"/>
              <a:t>2026. 05. 28.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3795490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hu-HU" smtClean="0"/>
              <a:t>Mintacím szerkesztése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C19EBE65-73B9-43BB-A303-5FC378368C78}" type="datetimeFigureOut">
              <a:rPr lang="hu-HU" smtClean="0"/>
              <a:t>2026. 05. 28.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69F26A5-B40D-4FA3-8769-3E8519F2E5F2}" type="slidenum">
              <a:rPr lang="hu-HU" smtClean="0"/>
              <a:t>‹#›</a:t>
            </a:fld>
            <a:endParaRPr lang="hu-H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2801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hu-HU" smtClean="0"/>
              <a:t>Mintacím szerkesztése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C19EBE65-73B9-43BB-A303-5FC378368C78}" type="datetimeFigureOut">
              <a:rPr lang="hu-HU" smtClean="0"/>
              <a:t>2026. 05. 28.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194935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hu-HU" smtClean="0"/>
              <a:t>Mintacím szerkesztése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hu-HU" smtClean="0"/>
              <a:t>Mintaszöveg szerkesztése</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hu-HU" smtClean="0"/>
              <a:t>Mintaszöveg szerkesztése</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C19EBE65-73B9-43BB-A303-5FC378368C78}" type="datetimeFigureOut">
              <a:rPr lang="hu-HU" smtClean="0"/>
              <a:t>2026. 05. 28.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1185837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hu-HU" smtClean="0"/>
              <a:t>Mintacím szerkesztése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3" name="Date Placeholder 2"/>
          <p:cNvSpPr>
            <a:spLocks noGrp="1"/>
          </p:cNvSpPr>
          <p:nvPr>
            <p:ph type="dt" sz="half" idx="10"/>
          </p:nvPr>
        </p:nvSpPr>
        <p:spPr/>
        <p:txBody>
          <a:bodyPr/>
          <a:lstStyle/>
          <a:p>
            <a:fld id="{C19EBE65-73B9-43BB-A303-5FC378368C78}" type="datetimeFigureOut">
              <a:rPr lang="hu-HU" smtClean="0"/>
              <a:t>2026. 05. 28.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2109387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C19EBE65-73B9-43BB-A303-5FC378368C78}" type="datetimeFigureOut">
              <a:rPr lang="hu-HU" smtClean="0"/>
              <a:t>2026. 05. 28.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252021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C19EBE65-73B9-43BB-A303-5FC378368C78}" type="datetimeFigureOut">
              <a:rPr lang="hu-HU" smtClean="0"/>
              <a:t>2026. 05. 28.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370482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C19EBE65-73B9-43BB-A303-5FC378368C78}" type="datetimeFigureOut">
              <a:rPr lang="hu-HU" smtClean="0"/>
              <a:t>2026. 05. 28.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204715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hu-HU" smtClean="0"/>
              <a:t>Mintacím szerkesztése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C19EBE65-73B9-43BB-A303-5FC378368C78}" type="datetimeFigureOut">
              <a:rPr lang="hu-HU" smtClean="0"/>
              <a:t>2026. 05. 28.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73841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C19EBE65-73B9-43BB-A303-5FC378368C78}" type="datetimeFigureOut">
              <a:rPr lang="hu-HU" smtClean="0"/>
              <a:t>2026. 05. 28.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163083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120000" y="2505075"/>
            <a:ext cx="50252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hu-HU" smtClean="0"/>
              <a:t>Mintaszöveg szerkesztése</a:t>
            </a:r>
          </a:p>
        </p:txBody>
      </p:sp>
      <p:sp>
        <p:nvSpPr>
          <p:cNvPr id="6" name="Content Placeholder 5"/>
          <p:cNvSpPr>
            <a:spLocks noGrp="1"/>
          </p:cNvSpPr>
          <p:nvPr>
            <p:ph sz="quarter" idx="4"/>
          </p:nvPr>
        </p:nvSpPr>
        <p:spPr>
          <a:xfrm>
            <a:off x="6319840" y="2505075"/>
            <a:ext cx="503554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C19EBE65-73B9-43BB-A303-5FC378368C78}" type="datetimeFigureOut">
              <a:rPr lang="hu-HU" smtClean="0"/>
              <a:t>2026. 05. 28.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89398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C19EBE65-73B9-43BB-A303-5FC378368C78}" type="datetimeFigureOut">
              <a:rPr lang="hu-HU" smtClean="0"/>
              <a:t>2026. 05. 28.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248905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EBE65-73B9-43BB-A303-5FC378368C78}" type="datetimeFigureOut">
              <a:rPr lang="hu-HU" smtClean="0"/>
              <a:t>2026. 05. 28.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110583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C19EBE65-73B9-43BB-A303-5FC378368C78}" type="datetimeFigureOut">
              <a:rPr lang="hu-HU" smtClean="0"/>
              <a:t>2026. 05. 28.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224403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C19EBE65-73B9-43BB-A303-5FC378368C78}" type="datetimeFigureOut">
              <a:rPr lang="hu-HU" smtClean="0"/>
              <a:t>2026. 05. 28.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769F26A5-B40D-4FA3-8769-3E8519F2E5F2}" type="slidenum">
              <a:rPr lang="hu-HU" smtClean="0"/>
              <a:t>‹#›</a:t>
            </a:fld>
            <a:endParaRPr lang="hu-HU"/>
          </a:p>
        </p:txBody>
      </p:sp>
    </p:spTree>
    <p:extLst>
      <p:ext uri="{BB962C8B-B14F-4D97-AF65-F5344CB8AC3E}">
        <p14:creationId xmlns:p14="http://schemas.microsoft.com/office/powerpoint/2010/main" val="87653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19EBE65-73B9-43BB-A303-5FC378368C78}" type="datetimeFigureOut">
              <a:rPr lang="hu-HU" smtClean="0"/>
              <a:t>2026. 05. 28.</a:t>
            </a:fld>
            <a:endParaRPr lang="hu-H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hu-H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69F26A5-B40D-4FA3-8769-3E8519F2E5F2}" type="slidenum">
              <a:rPr lang="hu-HU" smtClean="0"/>
              <a:t>‹#›</a:t>
            </a:fld>
            <a:endParaRPr lang="hu-HU"/>
          </a:p>
        </p:txBody>
      </p:sp>
    </p:spTree>
    <p:extLst>
      <p:ext uri="{BB962C8B-B14F-4D97-AF65-F5344CB8AC3E}">
        <p14:creationId xmlns:p14="http://schemas.microsoft.com/office/powerpoint/2010/main" val="2228250035"/>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txBox="1">
            <a:spLocks/>
          </p:cNvSpPr>
          <p:nvPr/>
        </p:nvSpPr>
        <p:spPr>
          <a:xfrm>
            <a:off x="655781" y="2439607"/>
            <a:ext cx="8657690" cy="17441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dirty="0">
                <a:latin typeface="Times New Roman" panose="02020603050405020304" pitchFamily="18" charset="0"/>
                <a:cs typeface="Times New Roman" panose="02020603050405020304" pitchFamily="18" charset="0"/>
              </a:rPr>
              <a:t>Kritikus </a:t>
            </a:r>
            <a:r>
              <a:rPr lang="hu-HU" sz="3200" b="1" dirty="0" smtClean="0">
                <a:latin typeface="Times New Roman" panose="02020603050405020304" pitchFamily="18" charset="0"/>
                <a:cs typeface="Times New Roman" panose="02020603050405020304" pitchFamily="18" charset="0"/>
              </a:rPr>
              <a:t>infrastruktúra</a:t>
            </a:r>
          </a:p>
          <a:p>
            <a:r>
              <a:rPr lang="hu-HU" sz="3200" b="1" dirty="0" smtClean="0">
                <a:latin typeface="Times New Roman" panose="02020603050405020304" pitchFamily="18" charset="0"/>
                <a:cs typeface="Times New Roman" panose="02020603050405020304" pitchFamily="18" charset="0"/>
              </a:rPr>
              <a:t>a </a:t>
            </a:r>
            <a:r>
              <a:rPr lang="hu-HU" sz="3200" b="1" dirty="0">
                <a:latin typeface="Times New Roman" panose="02020603050405020304" pitchFamily="18" charset="0"/>
                <a:cs typeface="Times New Roman" panose="02020603050405020304" pitchFamily="18" charset="0"/>
              </a:rPr>
              <a:t>kijelölések tapasztalatai, jogszabályi</a:t>
            </a:r>
          </a:p>
          <a:p>
            <a:r>
              <a:rPr lang="hu-HU" sz="3200" b="1" dirty="0">
                <a:latin typeface="Times New Roman" panose="02020603050405020304" pitchFamily="18" charset="0"/>
                <a:cs typeface="Times New Roman" panose="02020603050405020304" pitchFamily="18" charset="0"/>
              </a:rPr>
              <a:t>változások</a:t>
            </a:r>
          </a:p>
        </p:txBody>
      </p:sp>
      <p:sp>
        <p:nvSpPr>
          <p:cNvPr id="5" name="Alcím 2"/>
          <p:cNvSpPr txBox="1">
            <a:spLocks/>
          </p:cNvSpPr>
          <p:nvPr/>
        </p:nvSpPr>
        <p:spPr>
          <a:xfrm>
            <a:off x="655782" y="700013"/>
            <a:ext cx="8657688" cy="1143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u-HU" b="1" dirty="0">
                <a:latin typeface="Times New Roman" panose="02020603050405020304" pitchFamily="18" charset="0"/>
                <a:cs typeface="Times New Roman" panose="02020603050405020304" pitchFamily="18" charset="0"/>
              </a:rPr>
              <a:t>Biztonságtechnika 2026</a:t>
            </a:r>
          </a:p>
          <a:p>
            <a:r>
              <a:rPr lang="hu-HU" dirty="0">
                <a:latin typeface="Times New Roman" panose="02020603050405020304" pitchFamily="18" charset="0"/>
                <a:cs typeface="Times New Roman" panose="02020603050405020304" pitchFamily="18" charset="0"/>
              </a:rPr>
              <a:t>Továbbképző szeminárium</a:t>
            </a:r>
          </a:p>
          <a:p>
            <a:r>
              <a:rPr lang="hu-HU" dirty="0" smtClean="0">
                <a:latin typeface="Times New Roman" panose="02020603050405020304" pitchFamily="18" charset="0"/>
                <a:cs typeface="Times New Roman" panose="02020603050405020304" pitchFamily="18" charset="0"/>
              </a:rPr>
              <a:t>MKE </a:t>
            </a:r>
            <a:r>
              <a:rPr lang="hu-HU" dirty="0">
                <a:latin typeface="Times New Roman" panose="02020603050405020304" pitchFamily="18" charset="0"/>
                <a:cs typeface="Times New Roman" panose="02020603050405020304" pitchFamily="18" charset="0"/>
              </a:rPr>
              <a:t>Vegyipari Biztonságtechnikai </a:t>
            </a:r>
            <a:r>
              <a:rPr lang="hu-HU" dirty="0" smtClean="0">
                <a:latin typeface="Times New Roman" panose="02020603050405020304" pitchFamily="18" charset="0"/>
                <a:cs typeface="Times New Roman" panose="02020603050405020304" pitchFamily="18" charset="0"/>
              </a:rPr>
              <a:t>Szakosztály</a:t>
            </a:r>
            <a:endParaRPr lang="hu-HU" dirty="0">
              <a:latin typeface="Times New Roman" panose="02020603050405020304" pitchFamily="18" charset="0"/>
              <a:cs typeface="Times New Roman" panose="02020603050405020304" pitchFamily="18" charset="0"/>
            </a:endParaRPr>
          </a:p>
        </p:txBody>
      </p:sp>
      <p:sp>
        <p:nvSpPr>
          <p:cNvPr id="6" name="Alcím 2"/>
          <p:cNvSpPr txBox="1">
            <a:spLocks/>
          </p:cNvSpPr>
          <p:nvPr/>
        </p:nvSpPr>
        <p:spPr>
          <a:xfrm>
            <a:off x="507999" y="4780355"/>
            <a:ext cx="8805471" cy="1143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fontAlgn="auto"/>
            <a:r>
              <a:rPr lang="hu-HU" sz="2000" kern="0" cap="none" spc="0" dirty="0" smtClean="0">
                <a:solidFill>
                  <a:schemeClr val="tx1"/>
                </a:solidFill>
                <a:latin typeface="Times New Roman" panose="02020603050405020304" pitchFamily="18" charset="0"/>
                <a:cs typeface="Times New Roman" panose="02020603050405020304" pitchFamily="18" charset="0"/>
              </a:rPr>
              <a:t>Angyal István tű. ezredes</a:t>
            </a:r>
          </a:p>
          <a:p>
            <a:pPr algn="ctr" fontAlgn="auto"/>
            <a:r>
              <a:rPr lang="hu-HU" sz="2000" kern="0" cap="none" spc="0" dirty="0" smtClean="0">
                <a:solidFill>
                  <a:schemeClr val="tx1"/>
                </a:solidFill>
                <a:latin typeface="Times New Roman" panose="02020603050405020304" pitchFamily="18" charset="0"/>
                <a:cs typeface="Times New Roman" panose="02020603050405020304" pitchFamily="18" charset="0"/>
              </a:rPr>
              <a:t>főosztályvezető</a:t>
            </a:r>
          </a:p>
          <a:p>
            <a:pPr algn="ctr" fontAlgn="auto"/>
            <a:r>
              <a:rPr lang="hu-HU" sz="2000" kern="0" cap="none" spc="0" dirty="0">
                <a:solidFill>
                  <a:schemeClr val="tx1"/>
                </a:solidFill>
                <a:latin typeface="Times New Roman" panose="02020603050405020304" pitchFamily="18" charset="0"/>
                <a:cs typeface="Times New Roman" panose="02020603050405020304" pitchFamily="18" charset="0"/>
              </a:rPr>
              <a:t>BM OKF Kritikus Infrastruktúra Koordinációs Főosztály</a:t>
            </a:r>
          </a:p>
          <a:p>
            <a:pPr algn="ctr" fontAlgn="auto"/>
            <a:r>
              <a:rPr lang="hu-HU" sz="2000" kern="0" cap="none" spc="0" dirty="0" smtClean="0">
                <a:solidFill>
                  <a:schemeClr val="tx1"/>
                </a:solidFill>
                <a:latin typeface="Times New Roman" panose="02020603050405020304" pitchFamily="18" charset="0"/>
                <a:cs typeface="Times New Roman" panose="02020603050405020304" pitchFamily="18" charset="0"/>
              </a:rPr>
              <a:t>2026.05.28.</a:t>
            </a:r>
            <a:endParaRPr lang="hu-HU" sz="2000" kern="0" cap="none" spc="0" dirty="0">
              <a:solidFill>
                <a:schemeClr val="tx1"/>
              </a:solidFill>
              <a:latin typeface="Times New Roman" panose="02020603050405020304" pitchFamily="18" charset="0"/>
              <a:cs typeface="Times New Roman" panose="02020603050405020304" pitchFamily="18" charset="0"/>
            </a:endParaRPr>
          </a:p>
        </p:txBody>
      </p:sp>
      <p:pic>
        <p:nvPicPr>
          <p:cNvPr id="8" name="Kép 7"/>
          <p:cNvPicPr>
            <a:picLocks noChangeAspect="1"/>
          </p:cNvPicPr>
          <p:nvPr/>
        </p:nvPicPr>
        <p:blipFill>
          <a:blip r:embed="rId2"/>
          <a:stretch>
            <a:fillRect/>
          </a:stretch>
        </p:blipFill>
        <p:spPr>
          <a:xfrm>
            <a:off x="9313470" y="393804"/>
            <a:ext cx="2407474" cy="5529551"/>
          </a:xfrm>
          <a:prstGeom prst="rect">
            <a:avLst/>
          </a:prstGeom>
        </p:spPr>
      </p:pic>
    </p:spTree>
    <p:extLst>
      <p:ext uri="{BB962C8B-B14F-4D97-AF65-F5344CB8AC3E}">
        <p14:creationId xmlns:p14="http://schemas.microsoft.com/office/powerpoint/2010/main" val="254280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10624"/>
            <a:ext cx="11541578"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Rendkívüli események </a:t>
            </a:r>
            <a:r>
              <a:rPr lang="hu-HU" sz="4267" dirty="0">
                <a:solidFill>
                  <a:srgbClr val="92D050"/>
                </a:solidFill>
              </a:rPr>
              <a:t>– </a:t>
            </a:r>
            <a:r>
              <a:rPr lang="hu-HU" sz="4267" dirty="0" smtClean="0">
                <a:solidFill>
                  <a:srgbClr val="92D050"/>
                </a:solidFill>
              </a:rPr>
              <a:t>küszöbérték 8.2.1 </a:t>
            </a:r>
            <a:r>
              <a:rPr lang="hu-HU" sz="4267" dirty="0">
                <a:solidFill>
                  <a:srgbClr val="92D050"/>
                </a:solidFill>
              </a:rPr>
              <a:t>&amp; 9.2.1 </a:t>
            </a:r>
          </a:p>
          <a:p>
            <a:endParaRPr lang="x-none" sz="4267" dirty="0">
              <a:solidFill>
                <a:srgbClr val="92D050"/>
              </a:solidFill>
            </a:endParaRPr>
          </a:p>
        </p:txBody>
      </p:sp>
      <p:sp>
        <p:nvSpPr>
          <p:cNvPr id="3" name="Téglalap 2"/>
          <p:cNvSpPr/>
          <p:nvPr/>
        </p:nvSpPr>
        <p:spPr>
          <a:xfrm>
            <a:off x="452153" y="712258"/>
            <a:ext cx="11345399" cy="6124754"/>
          </a:xfrm>
          <a:prstGeom prst="rect">
            <a:avLst/>
          </a:prstGeom>
        </p:spPr>
        <p:txBody>
          <a:bodyPr wrap="square">
            <a:spAutoFit/>
          </a:bodyPr>
          <a:lstStyle/>
          <a:p>
            <a:r>
              <a:rPr lang="hu-HU" sz="2800" dirty="0" smtClean="0"/>
              <a:t>- 24 </a:t>
            </a:r>
            <a:r>
              <a:rPr lang="hu-HU" sz="2800" dirty="0"/>
              <a:t>órát meghaladó teljes üzletmenet kiesést kiváltó </a:t>
            </a:r>
            <a:r>
              <a:rPr lang="hu-HU" sz="2800" dirty="0" smtClean="0"/>
              <a:t>esemény</a:t>
            </a:r>
          </a:p>
          <a:p>
            <a:r>
              <a:rPr lang="hu-HU" sz="2800" dirty="0" smtClean="0"/>
              <a:t>- vészhelyzeti </a:t>
            </a:r>
            <a:r>
              <a:rPr lang="hu-HU" sz="2800" dirty="0"/>
              <a:t>terv </a:t>
            </a:r>
            <a:r>
              <a:rPr lang="hu-HU" sz="2800" dirty="0" smtClean="0"/>
              <a:t>szerint</a:t>
            </a:r>
          </a:p>
          <a:p>
            <a:r>
              <a:rPr lang="hu-HU" sz="2800" dirty="0" smtClean="0"/>
              <a:t>- átlagostól </a:t>
            </a:r>
            <a:r>
              <a:rPr lang="hu-HU" sz="2800" dirty="0"/>
              <a:t>jelentősen eltérő esemény</a:t>
            </a:r>
            <a:r>
              <a:rPr lang="hu-HU" sz="2800" dirty="0" smtClean="0"/>
              <a:t>, mely </a:t>
            </a:r>
            <a:r>
              <a:rPr lang="hu-HU" sz="2800" dirty="0"/>
              <a:t>az ott tartózkodó személyek </a:t>
            </a:r>
            <a:r>
              <a:rPr lang="hu-HU" sz="2800" dirty="0" smtClean="0"/>
              <a:t>életét </a:t>
            </a:r>
            <a:r>
              <a:rPr lang="hu-HU" sz="2800" dirty="0"/>
              <a:t>vagy a védendő anyagi </a:t>
            </a:r>
            <a:r>
              <a:rPr lang="hu-HU" sz="2800" dirty="0" smtClean="0"/>
              <a:t>javakat veszélyezteti</a:t>
            </a:r>
          </a:p>
          <a:p>
            <a:r>
              <a:rPr lang="hu-HU" sz="2800" dirty="0" smtClean="0"/>
              <a:t>-  anyagi </a:t>
            </a:r>
            <a:r>
              <a:rPr lang="hu-HU" sz="2800" dirty="0"/>
              <a:t>javakat veszélyeztető, sürgős intézkedést igénylő események. Pl.: természeti katasztrófa, járvány</a:t>
            </a:r>
            <a:r>
              <a:rPr lang="hu-HU" sz="2800" dirty="0" smtClean="0"/>
              <a:t>, </a:t>
            </a:r>
            <a:r>
              <a:rPr lang="hu-HU" sz="2800" dirty="0"/>
              <a:t>fegyverhasználat, vagyoni </a:t>
            </a:r>
            <a:r>
              <a:rPr lang="hu-HU" sz="2800" dirty="0" smtClean="0"/>
              <a:t>kár</a:t>
            </a:r>
            <a:endParaRPr lang="hu-HU" sz="2800" dirty="0"/>
          </a:p>
          <a:p>
            <a:r>
              <a:rPr lang="hu-HU" sz="2800" dirty="0" smtClean="0"/>
              <a:t>- rendkívüli </a:t>
            </a:r>
            <a:r>
              <a:rPr lang="hu-HU" sz="2800" dirty="0"/>
              <a:t>eseménynek minősül különösen: </a:t>
            </a:r>
            <a:r>
              <a:rPr lang="hu-HU" sz="2800" dirty="0" smtClean="0"/>
              <a:t>természeti </a:t>
            </a:r>
            <a:r>
              <a:rPr lang="hu-HU" sz="2800" dirty="0"/>
              <a:t>katasztrófa (vihar, árvíz, földrengés), </a:t>
            </a:r>
            <a:r>
              <a:rPr lang="hu-HU" sz="2800" dirty="0" smtClean="0"/>
              <a:t>tűzeset </a:t>
            </a:r>
            <a:r>
              <a:rPr lang="hu-HU" sz="2800" dirty="0"/>
              <a:t>vagy robbanás, </a:t>
            </a:r>
            <a:r>
              <a:rPr lang="hu-HU" sz="2800" dirty="0" smtClean="0"/>
              <a:t>jelentős </a:t>
            </a:r>
            <a:r>
              <a:rPr lang="hu-HU" sz="2800" dirty="0"/>
              <a:t>informatikai </a:t>
            </a:r>
            <a:r>
              <a:rPr lang="hu-HU" sz="2800" dirty="0" smtClean="0"/>
              <a:t>rendszerhiba, </a:t>
            </a:r>
            <a:r>
              <a:rPr lang="hu-HU" sz="2800" dirty="0" err="1" smtClean="0"/>
              <a:t>villamosenergia</a:t>
            </a:r>
            <a:r>
              <a:rPr lang="hu-HU" sz="2800" dirty="0" smtClean="0"/>
              <a:t> kimaradása</a:t>
            </a:r>
            <a:r>
              <a:rPr lang="hu-HU" sz="2800" dirty="0"/>
              <a:t>, </a:t>
            </a:r>
            <a:r>
              <a:rPr lang="hu-HU" sz="2800" dirty="0" smtClean="0"/>
              <a:t>szállítási lánc megszakadása</a:t>
            </a:r>
          </a:p>
          <a:p>
            <a:r>
              <a:rPr lang="hu-HU" sz="2800" dirty="0"/>
              <a:t>- az üzem területén a gyártási folyamat leállása 96 órát meghaladó időtartamban, amennyiben nem áll rendelkezésre megfelelő, mobilizálható késztermék készlet</a:t>
            </a:r>
            <a:endParaRPr lang="hu-HU" sz="2800" dirty="0" smtClean="0"/>
          </a:p>
          <a:p>
            <a:r>
              <a:rPr lang="hu-HU" sz="2800" dirty="0"/>
              <a:t>- a telephely területén a gyártási, kereskedelemi folyamat leállása 6 órát meghaladó </a:t>
            </a:r>
            <a:r>
              <a:rPr lang="hu-HU" sz="2800" dirty="0" smtClean="0"/>
              <a:t>időtartamban</a:t>
            </a:r>
            <a:endParaRPr lang="hu-HU" sz="2800" dirty="0"/>
          </a:p>
        </p:txBody>
      </p:sp>
    </p:spTree>
    <p:extLst>
      <p:ext uri="{BB962C8B-B14F-4D97-AF65-F5344CB8AC3E}">
        <p14:creationId xmlns:p14="http://schemas.microsoft.com/office/powerpoint/2010/main" val="18769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97007"/>
            <a:ext cx="11585517"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Ellenálló </a:t>
            </a:r>
            <a:r>
              <a:rPr lang="hu-HU" sz="4267" dirty="0">
                <a:solidFill>
                  <a:srgbClr val="92D050"/>
                </a:solidFill>
              </a:rPr>
              <a:t>képességi szinttől </a:t>
            </a:r>
            <a:r>
              <a:rPr lang="hu-HU" sz="4267" dirty="0" smtClean="0">
                <a:solidFill>
                  <a:srgbClr val="92D050"/>
                </a:solidFill>
              </a:rPr>
              <a:t>függő </a:t>
            </a:r>
            <a:r>
              <a:rPr lang="hu-HU" sz="4267" dirty="0">
                <a:solidFill>
                  <a:srgbClr val="92D050"/>
                </a:solidFill>
              </a:rPr>
              <a:t>követelmények</a:t>
            </a:r>
          </a:p>
        </p:txBody>
      </p:sp>
      <p:graphicFrame>
        <p:nvGraphicFramePr>
          <p:cNvPr id="2" name="Táblázat 1"/>
          <p:cNvGraphicFramePr>
            <a:graphicFrameLocks noGrp="1"/>
          </p:cNvGraphicFramePr>
          <p:nvPr>
            <p:extLst>
              <p:ext uri="{D42A27DB-BD31-4B8C-83A1-F6EECF244321}">
                <p14:modId xmlns:p14="http://schemas.microsoft.com/office/powerpoint/2010/main" val="1790971543"/>
              </p:ext>
            </p:extLst>
          </p:nvPr>
        </p:nvGraphicFramePr>
        <p:xfrm>
          <a:off x="452154" y="910543"/>
          <a:ext cx="11585517" cy="4069080"/>
        </p:xfrm>
        <a:graphic>
          <a:graphicData uri="http://schemas.openxmlformats.org/drawingml/2006/table">
            <a:tbl>
              <a:tblPr firstRow="1" firstCol="1" lastRow="1" lastCol="1" bandRow="1" bandCol="1"/>
              <a:tblGrid>
                <a:gridCol w="9149949"/>
                <a:gridCol w="815699"/>
                <a:gridCol w="815699"/>
                <a:gridCol w="804170"/>
              </a:tblGrid>
              <a:tr h="811931">
                <a:tc>
                  <a:txBody>
                    <a:bodyPr/>
                    <a:lstStyle/>
                    <a:p>
                      <a:pPr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Követelmény</a:t>
                      </a: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amelyre intézkedést szükséges </a:t>
                      </a: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hozni</a:t>
                      </a:r>
                    </a:p>
                    <a:p>
                      <a:pPr algn="ctr">
                        <a:spcAft>
                          <a:spcPts val="0"/>
                        </a:spcAft>
                      </a:pP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(infrastruktúra)</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3980" marR="82550" indent="8890"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1-es szint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4615" marR="81915" indent="8890"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2-es szint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92710" marR="78740" indent="10160"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3-as szint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828333">
                <a:tc>
                  <a:txBody>
                    <a:bodyPr/>
                    <a:lstStyle/>
                    <a:p>
                      <a:pPr marL="50800" marR="179070" algn="just">
                        <a:spcAft>
                          <a:spcPts val="0"/>
                        </a:spcAft>
                      </a:pP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kritikus szervezet a kritikus infrastruktúrák területén biztosítja a létesítmény belépési pontjainak, – </a:t>
                      </a:r>
                      <a:r>
                        <a:rPr lang="hu-HU" sz="267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villamosenergia-</a:t>
                      </a: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kőolaj-, földgáz-, ivóvíz és szennyvíz vezetékek telephelyen kívüli szakaszai kivételével – kamerával vagy élőerővel történő megfigyelését.</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828333">
                <a:tc>
                  <a:txBody>
                    <a:bodyPr/>
                    <a:lstStyle/>
                    <a:p>
                      <a:pPr marL="50800" marR="179070" algn="just">
                        <a:spcAft>
                          <a:spcPts val="0"/>
                        </a:spcAft>
                      </a:pP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kritikus szervezet a kritikus infrastruktúrák területén biztosítja a létesítmény belépési pontjainak kamerával és élőerővel történő megfigyelését.</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5080" algn="ctr">
                        <a:spcAft>
                          <a:spcPts val="0"/>
                        </a:spcAft>
                      </a:pP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6350" algn="ctr">
                        <a:spcAft>
                          <a:spcPts val="0"/>
                        </a:spcAft>
                      </a:pPr>
                      <a:r>
                        <a:rPr lang="hu-HU" sz="267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7620" algn="ctr">
                        <a:spcAft>
                          <a:spcPts val="0"/>
                        </a:spcAft>
                      </a:pPr>
                      <a:r>
                        <a:rPr lang="hu-HU" sz="267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x</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89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97007"/>
            <a:ext cx="11585517"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Ellenálló képességért felelős vezető</a:t>
            </a:r>
            <a:endParaRPr lang="hu-HU" sz="4267" dirty="0">
              <a:solidFill>
                <a:srgbClr val="92D050"/>
              </a:solidFill>
            </a:endParaRPr>
          </a:p>
        </p:txBody>
      </p:sp>
      <p:sp>
        <p:nvSpPr>
          <p:cNvPr id="6" name="Szövegdoboz 5"/>
          <p:cNvSpPr txBox="1"/>
          <p:nvPr/>
        </p:nvSpPr>
        <p:spPr>
          <a:xfrm>
            <a:off x="1884945" y="775252"/>
            <a:ext cx="3111123" cy="769441"/>
          </a:xfrm>
          <a:prstGeom prst="rect">
            <a:avLst/>
          </a:prstGeom>
          <a:noFill/>
          <a:ln w="28575">
            <a:solidFill>
              <a:schemeClr val="tx1"/>
            </a:solidFill>
          </a:ln>
        </p:spPr>
        <p:txBody>
          <a:bodyPr wrap="square" rtlCol="0">
            <a:spAutoFit/>
          </a:bodyPr>
          <a:lstStyle/>
          <a:p>
            <a:pPr algn="ctr"/>
            <a:r>
              <a:rPr lang="hu-HU" sz="4400" b="1" dirty="0" smtClean="0"/>
              <a:t>Felsővezető</a:t>
            </a:r>
            <a:endParaRPr lang="hu-HU" b="1" dirty="0"/>
          </a:p>
        </p:txBody>
      </p:sp>
      <p:sp>
        <p:nvSpPr>
          <p:cNvPr id="8" name="Szövegdoboz 7"/>
          <p:cNvSpPr txBox="1"/>
          <p:nvPr/>
        </p:nvSpPr>
        <p:spPr>
          <a:xfrm>
            <a:off x="375202" y="2467303"/>
            <a:ext cx="2233991"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9" name="Szövegdoboz 8"/>
          <p:cNvSpPr txBox="1"/>
          <p:nvPr/>
        </p:nvSpPr>
        <p:spPr>
          <a:xfrm>
            <a:off x="2834623" y="2467303"/>
            <a:ext cx="2233991"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10" name="Szövegdoboz 9"/>
          <p:cNvSpPr txBox="1"/>
          <p:nvPr/>
        </p:nvSpPr>
        <p:spPr>
          <a:xfrm>
            <a:off x="5223099" y="2467302"/>
            <a:ext cx="2233991"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11" name="Szövegdoboz 10"/>
          <p:cNvSpPr txBox="1"/>
          <p:nvPr/>
        </p:nvSpPr>
        <p:spPr>
          <a:xfrm>
            <a:off x="8529373" y="1555434"/>
            <a:ext cx="2233991" cy="769441"/>
          </a:xfrm>
          <a:prstGeom prst="rect">
            <a:avLst/>
          </a:prstGeom>
          <a:noFill/>
          <a:ln w="28575">
            <a:solidFill>
              <a:schemeClr val="tx1"/>
            </a:solidFill>
          </a:ln>
        </p:spPr>
        <p:txBody>
          <a:bodyPr wrap="square" rtlCol="0">
            <a:spAutoFit/>
          </a:bodyPr>
          <a:lstStyle/>
          <a:p>
            <a:pPr algn="ctr"/>
            <a:r>
              <a:rPr lang="hu-HU" sz="4400" b="1" dirty="0" smtClean="0">
                <a:solidFill>
                  <a:srgbClr val="92D050"/>
                </a:solidFill>
              </a:rPr>
              <a:t>EKFV</a:t>
            </a:r>
          </a:p>
        </p:txBody>
      </p:sp>
      <p:sp>
        <p:nvSpPr>
          <p:cNvPr id="12" name="Szövegdoboz 11"/>
          <p:cNvSpPr txBox="1"/>
          <p:nvPr/>
        </p:nvSpPr>
        <p:spPr>
          <a:xfrm>
            <a:off x="375201" y="3618552"/>
            <a:ext cx="704737"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13" name="Szövegdoboz 12"/>
          <p:cNvSpPr txBox="1"/>
          <p:nvPr/>
        </p:nvSpPr>
        <p:spPr>
          <a:xfrm>
            <a:off x="1860759" y="3618552"/>
            <a:ext cx="704737"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14" name="Szövegdoboz 13"/>
          <p:cNvSpPr txBox="1"/>
          <p:nvPr/>
        </p:nvSpPr>
        <p:spPr>
          <a:xfrm>
            <a:off x="2878319" y="3618552"/>
            <a:ext cx="704737"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15" name="Szövegdoboz 14"/>
          <p:cNvSpPr txBox="1"/>
          <p:nvPr/>
        </p:nvSpPr>
        <p:spPr>
          <a:xfrm>
            <a:off x="4363877" y="3618552"/>
            <a:ext cx="704737"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16" name="Szövegdoboz 15"/>
          <p:cNvSpPr txBox="1"/>
          <p:nvPr/>
        </p:nvSpPr>
        <p:spPr>
          <a:xfrm>
            <a:off x="5266795" y="3618997"/>
            <a:ext cx="704737" cy="457279"/>
          </a:xfrm>
          <a:prstGeom prst="rect">
            <a:avLst/>
          </a:prstGeom>
          <a:noFill/>
          <a:ln w="28575">
            <a:solidFill>
              <a:schemeClr val="tx1"/>
            </a:solidFill>
          </a:ln>
        </p:spPr>
        <p:txBody>
          <a:bodyPr wrap="square" rtlCol="0">
            <a:spAutoFit/>
          </a:bodyPr>
          <a:lstStyle/>
          <a:p>
            <a:pPr algn="ctr"/>
            <a:endParaRPr lang="hu-HU" sz="4400" b="1" dirty="0" smtClean="0"/>
          </a:p>
        </p:txBody>
      </p:sp>
      <p:sp>
        <p:nvSpPr>
          <p:cNvPr id="17" name="Szövegdoboz 16"/>
          <p:cNvSpPr txBox="1"/>
          <p:nvPr/>
        </p:nvSpPr>
        <p:spPr>
          <a:xfrm>
            <a:off x="6752353" y="3618997"/>
            <a:ext cx="704737" cy="457279"/>
          </a:xfrm>
          <a:prstGeom prst="rect">
            <a:avLst/>
          </a:prstGeom>
          <a:noFill/>
          <a:ln w="28575">
            <a:solidFill>
              <a:schemeClr val="tx1"/>
            </a:solidFill>
          </a:ln>
        </p:spPr>
        <p:txBody>
          <a:bodyPr wrap="square" rtlCol="0">
            <a:spAutoFit/>
          </a:bodyPr>
          <a:lstStyle/>
          <a:p>
            <a:pPr algn="ctr"/>
            <a:endParaRPr lang="hu-HU" sz="4400" b="1" dirty="0" smtClean="0"/>
          </a:p>
        </p:txBody>
      </p:sp>
      <p:cxnSp>
        <p:nvCxnSpPr>
          <p:cNvPr id="20" name="Egyenes összekötő 19"/>
          <p:cNvCxnSpPr>
            <a:endCxn id="8" idx="0"/>
          </p:cNvCxnSpPr>
          <p:nvPr/>
        </p:nvCxnSpPr>
        <p:spPr>
          <a:xfrm>
            <a:off x="1492198" y="1952390"/>
            <a:ext cx="0" cy="51491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a:off x="1466025" y="1952390"/>
            <a:ext cx="7060086" cy="53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a:off x="6421550" y="1940154"/>
            <a:ext cx="0" cy="51491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a:off x="3948719" y="1940153"/>
            <a:ext cx="0" cy="51491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Egyenes összekötő 28"/>
          <p:cNvCxnSpPr>
            <a:stCxn id="6" idx="2"/>
          </p:cNvCxnSpPr>
          <p:nvPr/>
        </p:nvCxnSpPr>
        <p:spPr>
          <a:xfrm flipH="1">
            <a:off x="3440506" y="1544693"/>
            <a:ext cx="1" cy="40769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Téglalap 30"/>
          <p:cNvSpPr/>
          <p:nvPr/>
        </p:nvSpPr>
        <p:spPr>
          <a:xfrm>
            <a:off x="8556165" y="2646600"/>
            <a:ext cx="2180405" cy="646331"/>
          </a:xfrm>
          <a:prstGeom prst="rect">
            <a:avLst/>
          </a:prstGeom>
        </p:spPr>
        <p:txBody>
          <a:bodyPr wrap="none">
            <a:spAutoFit/>
          </a:bodyPr>
          <a:lstStyle/>
          <a:p>
            <a:pPr algn="ctr"/>
            <a:r>
              <a:rPr lang="hu-HU" sz="3600" b="1" dirty="0" smtClean="0">
                <a:solidFill>
                  <a:srgbClr val="92D050"/>
                </a:solidFill>
              </a:rPr>
              <a:t>E</a:t>
            </a:r>
            <a:r>
              <a:rPr lang="hu-HU" sz="3600" b="1" dirty="0" smtClean="0"/>
              <a:t>lhivatott</a:t>
            </a:r>
            <a:endParaRPr lang="hu-HU" b="1" dirty="0"/>
          </a:p>
        </p:txBody>
      </p:sp>
      <p:sp>
        <p:nvSpPr>
          <p:cNvPr id="34" name="Téglalap 33"/>
          <p:cNvSpPr/>
          <p:nvPr/>
        </p:nvSpPr>
        <p:spPr>
          <a:xfrm>
            <a:off x="8077263" y="3524025"/>
            <a:ext cx="3248582" cy="646331"/>
          </a:xfrm>
          <a:prstGeom prst="rect">
            <a:avLst/>
          </a:prstGeom>
        </p:spPr>
        <p:txBody>
          <a:bodyPr wrap="none">
            <a:spAutoFit/>
          </a:bodyPr>
          <a:lstStyle/>
          <a:p>
            <a:pPr algn="ctr"/>
            <a:r>
              <a:rPr lang="hu-HU" sz="3600" b="1" dirty="0" smtClean="0">
                <a:solidFill>
                  <a:srgbClr val="92D050"/>
                </a:solidFill>
              </a:rPr>
              <a:t>K</a:t>
            </a:r>
            <a:r>
              <a:rPr lang="hu-HU" sz="3600" b="1" dirty="0" smtClean="0"/>
              <a:t>ezdeményező</a:t>
            </a:r>
            <a:endParaRPr lang="hu-HU" b="1" dirty="0"/>
          </a:p>
        </p:txBody>
      </p:sp>
      <p:sp>
        <p:nvSpPr>
          <p:cNvPr id="36" name="Téglalap 35"/>
          <p:cNvSpPr/>
          <p:nvPr/>
        </p:nvSpPr>
        <p:spPr>
          <a:xfrm>
            <a:off x="8663704" y="4401450"/>
            <a:ext cx="2201821" cy="646331"/>
          </a:xfrm>
          <a:prstGeom prst="rect">
            <a:avLst/>
          </a:prstGeom>
        </p:spPr>
        <p:txBody>
          <a:bodyPr wrap="none">
            <a:spAutoFit/>
          </a:bodyPr>
          <a:lstStyle/>
          <a:p>
            <a:pPr algn="ctr"/>
            <a:r>
              <a:rPr lang="hu-HU" sz="3600" b="1" dirty="0" smtClean="0">
                <a:solidFill>
                  <a:srgbClr val="92D050"/>
                </a:solidFill>
              </a:rPr>
              <a:t>F</a:t>
            </a:r>
            <a:r>
              <a:rPr lang="hu-HU" sz="3600" b="1" dirty="0" smtClean="0"/>
              <a:t>elkészült</a:t>
            </a:r>
            <a:endParaRPr lang="hu-HU" b="1" dirty="0"/>
          </a:p>
        </p:txBody>
      </p:sp>
      <p:sp>
        <p:nvSpPr>
          <p:cNvPr id="38" name="Téglalap 37"/>
          <p:cNvSpPr/>
          <p:nvPr/>
        </p:nvSpPr>
        <p:spPr>
          <a:xfrm>
            <a:off x="8562908" y="5372321"/>
            <a:ext cx="2403415" cy="646331"/>
          </a:xfrm>
          <a:prstGeom prst="rect">
            <a:avLst/>
          </a:prstGeom>
        </p:spPr>
        <p:txBody>
          <a:bodyPr wrap="none">
            <a:spAutoFit/>
          </a:bodyPr>
          <a:lstStyle/>
          <a:p>
            <a:pPr algn="ctr"/>
            <a:r>
              <a:rPr lang="hu-HU" sz="3600" b="1" dirty="0" smtClean="0">
                <a:solidFill>
                  <a:srgbClr val="92D050"/>
                </a:solidFill>
              </a:rPr>
              <a:t>V</a:t>
            </a:r>
            <a:r>
              <a:rPr lang="hu-HU" sz="3600" b="1" dirty="0" smtClean="0"/>
              <a:t>édelmező</a:t>
            </a:r>
            <a:endParaRPr lang="hu-HU" b="1" dirty="0"/>
          </a:p>
        </p:txBody>
      </p:sp>
      <p:cxnSp>
        <p:nvCxnSpPr>
          <p:cNvPr id="39" name="Egyenes összekötő 38"/>
          <p:cNvCxnSpPr/>
          <p:nvPr/>
        </p:nvCxnSpPr>
        <p:spPr>
          <a:xfrm>
            <a:off x="727569" y="3263289"/>
            <a:ext cx="1550548" cy="53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p:cNvCxnSpPr/>
          <p:nvPr/>
        </p:nvCxnSpPr>
        <p:spPr>
          <a:xfrm>
            <a:off x="3165697" y="3289397"/>
            <a:ext cx="1550548" cy="53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p:cNvCxnSpPr/>
          <p:nvPr/>
        </p:nvCxnSpPr>
        <p:spPr>
          <a:xfrm>
            <a:off x="5554173" y="3282778"/>
            <a:ext cx="1550548" cy="537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p:cNvCxnSpPr>
            <a:stCxn id="8" idx="2"/>
          </p:cNvCxnSpPr>
          <p:nvPr/>
        </p:nvCxnSpPr>
        <p:spPr>
          <a:xfrm flipH="1">
            <a:off x="1488598" y="2924582"/>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p:cNvCxnSpPr/>
          <p:nvPr/>
        </p:nvCxnSpPr>
        <p:spPr>
          <a:xfrm flipH="1">
            <a:off x="3948719" y="2936819"/>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p:cNvCxnSpPr/>
          <p:nvPr/>
        </p:nvCxnSpPr>
        <p:spPr>
          <a:xfrm flipH="1">
            <a:off x="6410622" y="2920652"/>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p:cNvCxnSpPr/>
          <p:nvPr/>
        </p:nvCxnSpPr>
        <p:spPr>
          <a:xfrm flipH="1">
            <a:off x="732951" y="3265974"/>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Egyenes összekötő 47"/>
          <p:cNvCxnSpPr/>
          <p:nvPr/>
        </p:nvCxnSpPr>
        <p:spPr>
          <a:xfrm flipH="1">
            <a:off x="2247953" y="3282778"/>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Egyenes összekötő 48"/>
          <p:cNvCxnSpPr/>
          <p:nvPr/>
        </p:nvCxnSpPr>
        <p:spPr>
          <a:xfrm flipH="1">
            <a:off x="3169845" y="3265974"/>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Egyenes összekötő 49"/>
          <p:cNvCxnSpPr/>
          <p:nvPr/>
        </p:nvCxnSpPr>
        <p:spPr>
          <a:xfrm flipH="1">
            <a:off x="4704474" y="3275526"/>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Egyenes összekötő 50"/>
          <p:cNvCxnSpPr/>
          <p:nvPr/>
        </p:nvCxnSpPr>
        <p:spPr>
          <a:xfrm flipH="1">
            <a:off x="5575297" y="3275525"/>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Egyenes összekötő 51"/>
          <p:cNvCxnSpPr/>
          <p:nvPr/>
        </p:nvCxnSpPr>
        <p:spPr>
          <a:xfrm flipH="1">
            <a:off x="7104058" y="3265974"/>
            <a:ext cx="3600" cy="33870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1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p:cNvPicPr>
            <a:picLocks noChangeAspect="1"/>
          </p:cNvPicPr>
          <p:nvPr/>
        </p:nvPicPr>
        <p:blipFill>
          <a:blip r:embed="rId2"/>
          <a:stretch>
            <a:fillRect/>
          </a:stretch>
        </p:blipFill>
        <p:spPr>
          <a:xfrm>
            <a:off x="9313471" y="393804"/>
            <a:ext cx="2407474" cy="5529551"/>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93" y="321365"/>
            <a:ext cx="6218583" cy="6218583"/>
          </a:xfrm>
          <a:prstGeom prst="rect">
            <a:avLst/>
          </a:prstGeom>
        </p:spPr>
      </p:pic>
    </p:spTree>
    <p:extLst>
      <p:ext uri="{BB962C8B-B14F-4D97-AF65-F5344CB8AC3E}">
        <p14:creationId xmlns:p14="http://schemas.microsoft.com/office/powerpoint/2010/main" val="920805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97007"/>
            <a:ext cx="11212797"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00B050"/>
                </a:solidFill>
              </a:rPr>
              <a:t>2025. </a:t>
            </a:r>
            <a:r>
              <a:rPr lang="hu-HU" sz="4267" dirty="0">
                <a:solidFill>
                  <a:srgbClr val="00B050"/>
                </a:solidFill>
              </a:rPr>
              <a:t>é</a:t>
            </a:r>
            <a:r>
              <a:rPr lang="hu-HU" sz="4267" dirty="0" smtClean="0">
                <a:solidFill>
                  <a:srgbClr val="00B050"/>
                </a:solidFill>
              </a:rPr>
              <a:t>v mérföldkövei</a:t>
            </a:r>
            <a:endParaRPr lang="x-none" sz="4267" dirty="0">
              <a:solidFill>
                <a:srgbClr val="00B050"/>
              </a:solidFill>
            </a:endParaRPr>
          </a:p>
        </p:txBody>
      </p:sp>
      <p:sp>
        <p:nvSpPr>
          <p:cNvPr id="66" name="Content Placeholder 2">
            <a:extLst>
              <a:ext uri="{FF2B5EF4-FFF2-40B4-BE49-F238E27FC236}">
                <a16:creationId xmlns="" xmlns:a16="http://schemas.microsoft.com/office/drawing/2014/main" id="{53F16565-E8D2-75AE-69E9-3D04C6E2EEAD}"/>
              </a:ext>
            </a:extLst>
          </p:cNvPr>
          <p:cNvSpPr txBox="1">
            <a:spLocks/>
          </p:cNvSpPr>
          <p:nvPr/>
        </p:nvSpPr>
        <p:spPr>
          <a:xfrm>
            <a:off x="452155" y="910543"/>
            <a:ext cx="11212797" cy="4872980"/>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algn="l">
              <a:spcBef>
                <a:spcPts val="0"/>
              </a:spcBef>
            </a:pPr>
            <a:endParaRPr lang="hu-HU" sz="2667" dirty="0"/>
          </a:p>
        </p:txBody>
      </p:sp>
      <p:sp>
        <p:nvSpPr>
          <p:cNvPr id="4" name="Graphic 55">
            <a:extLst>
              <a:ext uri="{FF2B5EF4-FFF2-40B4-BE49-F238E27FC236}">
                <a16:creationId xmlns="" xmlns:a16="http://schemas.microsoft.com/office/drawing/2014/main" id="{760FD76C-7883-4C9D-AE28-47B96E88BCDD}"/>
              </a:ext>
            </a:extLst>
          </p:cNvPr>
          <p:cNvSpPr/>
          <p:nvPr/>
        </p:nvSpPr>
        <p:spPr>
          <a:xfrm>
            <a:off x="1572121" y="2295878"/>
            <a:ext cx="9074739" cy="4337276"/>
          </a:xfrm>
          <a:custGeom>
            <a:avLst/>
            <a:gdLst>
              <a:gd name="connsiteX0" fmla="*/ 7195280 w 7658100"/>
              <a:gd name="connsiteY0" fmla="*/ 1752973 h 3665974"/>
              <a:gd name="connsiteX1" fmla="*/ 5073968 w 7658100"/>
              <a:gd name="connsiteY1" fmla="*/ 1742305 h 3665974"/>
              <a:gd name="connsiteX2" fmla="*/ 4772216 w 7658100"/>
              <a:gd name="connsiteY2" fmla="*/ 1889085 h 3665974"/>
              <a:gd name="connsiteX3" fmla="*/ 3652361 w 7658100"/>
              <a:gd name="connsiteY3" fmla="*/ 2433725 h 3665974"/>
              <a:gd name="connsiteX4" fmla="*/ 3229547 w 7658100"/>
              <a:gd name="connsiteY4" fmla="*/ 2639370 h 3665974"/>
              <a:gd name="connsiteX5" fmla="*/ 2185321 w 7658100"/>
              <a:gd name="connsiteY5" fmla="*/ 2634131 h 3665974"/>
              <a:gd name="connsiteX6" fmla="*/ 2161985 w 7658100"/>
              <a:gd name="connsiteY6" fmla="*/ 2132449 h 3665974"/>
              <a:gd name="connsiteX7" fmla="*/ 2585657 w 7658100"/>
              <a:gd name="connsiteY7" fmla="*/ 1926423 h 3665974"/>
              <a:gd name="connsiteX8" fmla="*/ 3705511 w 7658100"/>
              <a:gd name="connsiteY8" fmla="*/ 1381784 h 3665974"/>
              <a:gd name="connsiteX9" fmla="*/ 4006406 w 7658100"/>
              <a:gd name="connsiteY9" fmla="*/ 1235385 h 3665974"/>
              <a:gd name="connsiteX10" fmla="*/ 3958876 w 7658100"/>
              <a:gd name="connsiteY10" fmla="*/ 216114 h 3665974"/>
              <a:gd name="connsiteX11" fmla="*/ 1837563 w 7658100"/>
              <a:gd name="connsiteY11" fmla="*/ 205446 h 3665974"/>
              <a:gd name="connsiteX12" fmla="*/ 1538192 w 7658100"/>
              <a:gd name="connsiteY12" fmla="*/ 351084 h 3665974"/>
              <a:gd name="connsiteX13" fmla="*/ 0 w 7658100"/>
              <a:gd name="connsiteY13" fmla="*/ 1099177 h 3665974"/>
              <a:gd name="connsiteX14" fmla="*/ 550736 w 7658100"/>
              <a:gd name="connsiteY14" fmla="*/ 1360638 h 3665974"/>
              <a:gd name="connsiteX15" fmla="*/ 2088356 w 7658100"/>
              <a:gd name="connsiteY15" fmla="*/ 612735 h 3665974"/>
              <a:gd name="connsiteX16" fmla="*/ 2388108 w 7658100"/>
              <a:gd name="connsiteY16" fmla="*/ 466908 h 3665974"/>
              <a:gd name="connsiteX17" fmla="*/ 3432334 w 7658100"/>
              <a:gd name="connsiteY17" fmla="*/ 472146 h 3665974"/>
              <a:gd name="connsiteX18" fmla="*/ 3455765 w 7658100"/>
              <a:gd name="connsiteY18" fmla="*/ 973923 h 3665974"/>
              <a:gd name="connsiteX19" fmla="*/ 3155252 w 7658100"/>
              <a:gd name="connsiteY19" fmla="*/ 1120037 h 3665974"/>
              <a:gd name="connsiteX20" fmla="*/ 2035493 w 7658100"/>
              <a:gd name="connsiteY20" fmla="*/ 1664676 h 3665974"/>
              <a:gd name="connsiteX21" fmla="*/ 1611344 w 7658100"/>
              <a:gd name="connsiteY21" fmla="*/ 1870988 h 3665974"/>
              <a:gd name="connsiteX22" fmla="*/ 1658779 w 7658100"/>
              <a:gd name="connsiteY22" fmla="*/ 2890258 h 3665974"/>
              <a:gd name="connsiteX23" fmla="*/ 3780187 w 7658100"/>
              <a:gd name="connsiteY23" fmla="*/ 2900831 h 3665974"/>
              <a:gd name="connsiteX24" fmla="*/ 4202621 w 7658100"/>
              <a:gd name="connsiteY24" fmla="*/ 2695377 h 3665974"/>
              <a:gd name="connsiteX25" fmla="*/ 5322475 w 7658100"/>
              <a:gd name="connsiteY25" fmla="*/ 2150737 h 3665974"/>
              <a:gd name="connsiteX26" fmla="*/ 5624608 w 7658100"/>
              <a:gd name="connsiteY26" fmla="*/ 2003766 h 3665974"/>
              <a:gd name="connsiteX27" fmla="*/ 6668834 w 7658100"/>
              <a:gd name="connsiteY27" fmla="*/ 2009005 h 3665974"/>
              <a:gd name="connsiteX28" fmla="*/ 6692170 w 7658100"/>
              <a:gd name="connsiteY28" fmla="*/ 2510782 h 3665974"/>
              <a:gd name="connsiteX29" fmla="*/ 6389275 w 7658100"/>
              <a:gd name="connsiteY29" fmla="*/ 2658134 h 3665974"/>
              <a:gd name="connsiteX30" fmla="*/ 4854702 w 7658100"/>
              <a:gd name="connsiteY30" fmla="*/ 3404513 h 3665974"/>
              <a:gd name="connsiteX31" fmla="*/ 5405438 w 7658100"/>
              <a:gd name="connsiteY31" fmla="*/ 3665974 h 3665974"/>
              <a:gd name="connsiteX32" fmla="*/ 6939534 w 7658100"/>
              <a:gd name="connsiteY32" fmla="*/ 2919786 h 3665974"/>
              <a:gd name="connsiteX33" fmla="*/ 7242905 w 7658100"/>
              <a:gd name="connsiteY33" fmla="*/ 2772243 h 3665974"/>
              <a:gd name="connsiteX34" fmla="*/ 7195280 w 7658100"/>
              <a:gd name="connsiteY34" fmla="*/ 1752973 h 366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658100" h="3665974">
                <a:moveTo>
                  <a:pt x="7195280" y="1752973"/>
                </a:moveTo>
                <a:cubicBezTo>
                  <a:pt x="6597301" y="1469033"/>
                  <a:pt x="5645658" y="1464270"/>
                  <a:pt x="5073968" y="1742305"/>
                </a:cubicBezTo>
                <a:lnTo>
                  <a:pt x="4772216" y="1889085"/>
                </a:lnTo>
                <a:lnTo>
                  <a:pt x="3652361" y="2433725"/>
                </a:lnTo>
                <a:lnTo>
                  <a:pt x="3229547" y="2639370"/>
                </a:lnTo>
                <a:cubicBezTo>
                  <a:pt x="2948083" y="2776244"/>
                  <a:pt x="2479643" y="2773958"/>
                  <a:pt x="2185321" y="2634131"/>
                </a:cubicBezTo>
                <a:cubicBezTo>
                  <a:pt x="1890998" y="2494399"/>
                  <a:pt x="1880521" y="2269323"/>
                  <a:pt x="2161985" y="2132449"/>
                </a:cubicBezTo>
                <a:lnTo>
                  <a:pt x="2585657" y="1926423"/>
                </a:lnTo>
                <a:lnTo>
                  <a:pt x="3705511" y="1381784"/>
                </a:lnTo>
                <a:lnTo>
                  <a:pt x="4006406" y="1235385"/>
                </a:lnTo>
                <a:cubicBezTo>
                  <a:pt x="4578096" y="957350"/>
                  <a:pt x="4556856" y="500055"/>
                  <a:pt x="3958876" y="216114"/>
                </a:cubicBezTo>
                <a:cubicBezTo>
                  <a:pt x="3360896" y="-67826"/>
                  <a:pt x="2409254" y="-72588"/>
                  <a:pt x="1837563" y="205446"/>
                </a:cubicBezTo>
                <a:lnTo>
                  <a:pt x="1538192" y="351084"/>
                </a:lnTo>
                <a:lnTo>
                  <a:pt x="0" y="1099177"/>
                </a:lnTo>
                <a:lnTo>
                  <a:pt x="550736" y="1360638"/>
                </a:lnTo>
                <a:lnTo>
                  <a:pt x="2088356" y="612735"/>
                </a:lnTo>
                <a:lnTo>
                  <a:pt x="2388108" y="466908"/>
                </a:lnTo>
                <a:cubicBezTo>
                  <a:pt x="2669572" y="330033"/>
                  <a:pt x="3138011" y="332415"/>
                  <a:pt x="3432334" y="472146"/>
                </a:cubicBezTo>
                <a:cubicBezTo>
                  <a:pt x="3726752" y="611973"/>
                  <a:pt x="3737134" y="837049"/>
                  <a:pt x="3455765" y="973923"/>
                </a:cubicBezTo>
                <a:lnTo>
                  <a:pt x="3155252" y="1120037"/>
                </a:lnTo>
                <a:lnTo>
                  <a:pt x="2035493" y="1664676"/>
                </a:lnTo>
                <a:lnTo>
                  <a:pt x="1611344" y="1870988"/>
                </a:lnTo>
                <a:cubicBezTo>
                  <a:pt x="1039559" y="2149023"/>
                  <a:pt x="1060799" y="2606318"/>
                  <a:pt x="1658779" y="2890258"/>
                </a:cubicBezTo>
                <a:cubicBezTo>
                  <a:pt x="2256758" y="3174198"/>
                  <a:pt x="3208401" y="3178961"/>
                  <a:pt x="3780187" y="2900831"/>
                </a:cubicBezTo>
                <a:lnTo>
                  <a:pt x="4202621" y="2695377"/>
                </a:lnTo>
                <a:lnTo>
                  <a:pt x="5322475" y="2150737"/>
                </a:lnTo>
                <a:lnTo>
                  <a:pt x="5624608" y="2003766"/>
                </a:lnTo>
                <a:cubicBezTo>
                  <a:pt x="5905976" y="1866892"/>
                  <a:pt x="6374511" y="1869273"/>
                  <a:pt x="6668834" y="2009005"/>
                </a:cubicBezTo>
                <a:cubicBezTo>
                  <a:pt x="6963156" y="2148832"/>
                  <a:pt x="6973634" y="2373908"/>
                  <a:pt x="6692170" y="2510782"/>
                </a:cubicBezTo>
                <a:lnTo>
                  <a:pt x="6389275" y="2658134"/>
                </a:lnTo>
                <a:lnTo>
                  <a:pt x="4854702" y="3404513"/>
                </a:lnTo>
                <a:lnTo>
                  <a:pt x="5405438" y="3665974"/>
                </a:lnTo>
                <a:lnTo>
                  <a:pt x="6939534" y="2919786"/>
                </a:lnTo>
                <a:lnTo>
                  <a:pt x="7242905" y="2772243"/>
                </a:lnTo>
                <a:cubicBezTo>
                  <a:pt x="7814596" y="2494209"/>
                  <a:pt x="7793260" y="2036913"/>
                  <a:pt x="7195280" y="1752973"/>
                </a:cubicBezTo>
                <a:close/>
              </a:path>
            </a:pathLst>
          </a:custGeom>
          <a:solidFill>
            <a:schemeClr val="bg1">
              <a:lumMod val="65000"/>
            </a:schemeClr>
          </a:solidFill>
          <a:ln w="9525" cap="flat">
            <a:noFill/>
            <a:prstDash val="solid"/>
            <a:miter/>
          </a:ln>
        </p:spPr>
        <p:txBody>
          <a:bodyPr rtlCol="0" anchor="ctr"/>
          <a:lstStyle/>
          <a:p>
            <a:endParaRPr lang="en-US" sz="2400" dirty="0">
              <a:solidFill>
                <a:prstClr val="black"/>
              </a:solidFill>
            </a:endParaRPr>
          </a:p>
        </p:txBody>
      </p:sp>
      <p:grpSp>
        <p:nvGrpSpPr>
          <p:cNvPr id="5" name="Graphic 5">
            <a:extLst>
              <a:ext uri="{FF2B5EF4-FFF2-40B4-BE49-F238E27FC236}">
                <a16:creationId xmlns="" xmlns:a16="http://schemas.microsoft.com/office/drawing/2014/main" id="{62919737-A8C4-4B1C-855F-70DDBCD8A85C}"/>
              </a:ext>
            </a:extLst>
          </p:cNvPr>
          <p:cNvGrpSpPr/>
          <p:nvPr/>
        </p:nvGrpSpPr>
        <p:grpSpPr>
          <a:xfrm>
            <a:off x="1551166" y="1265607"/>
            <a:ext cx="9078801" cy="5289981"/>
            <a:chOff x="2266950" y="1195387"/>
            <a:chExt cx="7661528" cy="4471224"/>
          </a:xfrm>
        </p:grpSpPr>
        <p:grpSp>
          <p:nvGrpSpPr>
            <p:cNvPr id="6" name="Graphic 5">
              <a:extLst>
                <a:ext uri="{FF2B5EF4-FFF2-40B4-BE49-F238E27FC236}">
                  <a16:creationId xmlns="" xmlns:a16="http://schemas.microsoft.com/office/drawing/2014/main" id="{A52C9E44-203B-4548-94F4-A07779B8E004}"/>
                </a:ext>
              </a:extLst>
            </p:cNvPr>
            <p:cNvGrpSpPr/>
            <p:nvPr/>
          </p:nvGrpSpPr>
          <p:grpSpPr>
            <a:xfrm>
              <a:off x="2266950" y="1928819"/>
              <a:ext cx="7661528" cy="3737792"/>
              <a:chOff x="2266950" y="1928819"/>
              <a:chExt cx="7661528" cy="3737792"/>
            </a:xfrm>
          </p:grpSpPr>
          <p:grpSp>
            <p:nvGrpSpPr>
              <p:cNvPr id="22" name="Graphic 5">
                <a:extLst>
                  <a:ext uri="{FF2B5EF4-FFF2-40B4-BE49-F238E27FC236}">
                    <a16:creationId xmlns="" xmlns:a16="http://schemas.microsoft.com/office/drawing/2014/main" id="{8CAEFDFA-5D11-4380-B2F1-1E9353744BDA}"/>
                  </a:ext>
                </a:extLst>
              </p:cNvPr>
              <p:cNvGrpSpPr/>
              <p:nvPr/>
            </p:nvGrpSpPr>
            <p:grpSpPr>
              <a:xfrm>
                <a:off x="5922740" y="3465678"/>
                <a:ext cx="4005738" cy="1453126"/>
                <a:chOff x="5922740" y="3465678"/>
                <a:chExt cx="4005738" cy="1453126"/>
              </a:xfrm>
            </p:grpSpPr>
            <p:sp>
              <p:nvSpPr>
                <p:cNvPr id="39" name="Freeform: Shape 37">
                  <a:extLst>
                    <a:ext uri="{FF2B5EF4-FFF2-40B4-BE49-F238E27FC236}">
                      <a16:creationId xmlns="" xmlns:a16="http://schemas.microsoft.com/office/drawing/2014/main" id="{76208085-AE31-4D4E-A7B1-51EB6C1A5567}"/>
                    </a:ext>
                  </a:extLst>
                </p:cNvPr>
                <p:cNvSpPr/>
                <p:nvPr/>
              </p:nvSpPr>
              <p:spPr>
                <a:xfrm>
                  <a:off x="6472999" y="3831458"/>
                  <a:ext cx="2693990" cy="862937"/>
                </a:xfrm>
                <a:custGeom>
                  <a:avLst/>
                  <a:gdLst>
                    <a:gd name="connsiteX0" fmla="*/ 2693956 w 2693990"/>
                    <a:gd name="connsiteY0" fmla="*/ 369923 h 862937"/>
                    <a:gd name="connsiteX1" fmla="*/ 2690527 w 2693990"/>
                    <a:gd name="connsiteY1" fmla="*/ 441742 h 862937"/>
                    <a:gd name="connsiteX2" fmla="*/ 2462784 w 2693990"/>
                    <a:gd name="connsiteY2" fmla="*/ 178280 h 862937"/>
                    <a:gd name="connsiteX3" fmla="*/ 1418559 w 2693990"/>
                    <a:gd name="connsiteY3" fmla="*/ 173041 h 862937"/>
                    <a:gd name="connsiteX4" fmla="*/ 0 w 2693990"/>
                    <a:gd name="connsiteY4" fmla="*/ 862937 h 862937"/>
                    <a:gd name="connsiteX5" fmla="*/ 0 w 2693990"/>
                    <a:gd name="connsiteY5" fmla="*/ 792738 h 862937"/>
                    <a:gd name="connsiteX6" fmla="*/ 1421987 w 2693990"/>
                    <a:gd name="connsiteY6" fmla="*/ 101128 h 862937"/>
                    <a:gd name="connsiteX7" fmla="*/ 2466213 w 2693990"/>
                    <a:gd name="connsiteY7" fmla="*/ 106366 h 862937"/>
                    <a:gd name="connsiteX8" fmla="*/ 2693956 w 2693990"/>
                    <a:gd name="connsiteY8" fmla="*/ 369923 h 86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990" h="862937">
                      <a:moveTo>
                        <a:pt x="2693956" y="369923"/>
                      </a:moveTo>
                      <a:lnTo>
                        <a:pt x="2690527" y="441742"/>
                      </a:lnTo>
                      <a:cubicBezTo>
                        <a:pt x="2692432" y="347063"/>
                        <a:pt x="2616137" y="251051"/>
                        <a:pt x="2462784" y="178280"/>
                      </a:cubicBezTo>
                      <a:cubicBezTo>
                        <a:pt x="2168462" y="38453"/>
                        <a:pt x="1700022" y="36167"/>
                        <a:pt x="1418559" y="173041"/>
                      </a:cubicBezTo>
                      <a:lnTo>
                        <a:pt x="0" y="862937"/>
                      </a:lnTo>
                      <a:lnTo>
                        <a:pt x="0" y="792738"/>
                      </a:lnTo>
                      <a:lnTo>
                        <a:pt x="1421987" y="101128"/>
                      </a:lnTo>
                      <a:cubicBezTo>
                        <a:pt x="1703356" y="-35747"/>
                        <a:pt x="2171891" y="-33365"/>
                        <a:pt x="2466213" y="106366"/>
                      </a:cubicBezTo>
                      <a:cubicBezTo>
                        <a:pt x="2619566" y="179233"/>
                        <a:pt x="2695861" y="275245"/>
                        <a:pt x="2693956" y="369923"/>
                      </a:cubicBezTo>
                      <a:close/>
                    </a:path>
                  </a:pathLst>
                </a:custGeom>
                <a:solidFill>
                  <a:srgbClr val="69B9EE"/>
                </a:solidFill>
                <a:ln w="9525" cap="flat">
                  <a:noFill/>
                  <a:prstDash val="solid"/>
                  <a:miter/>
                </a:ln>
              </p:spPr>
              <p:txBody>
                <a:bodyPr rtlCol="0" anchor="ctr"/>
                <a:lstStyle/>
                <a:p>
                  <a:endParaRPr lang="en-US" sz="2400">
                    <a:solidFill>
                      <a:prstClr val="black"/>
                    </a:solidFill>
                  </a:endParaRPr>
                </a:p>
              </p:txBody>
            </p:sp>
            <p:sp>
              <p:nvSpPr>
                <p:cNvPr id="40" name="Freeform: Shape 38">
                  <a:extLst>
                    <a:ext uri="{FF2B5EF4-FFF2-40B4-BE49-F238E27FC236}">
                      <a16:creationId xmlns="" xmlns:a16="http://schemas.microsoft.com/office/drawing/2014/main" id="{9A06A3FB-79D9-481A-B796-7F7141559563}"/>
                    </a:ext>
                  </a:extLst>
                </p:cNvPr>
                <p:cNvSpPr/>
                <p:nvPr/>
              </p:nvSpPr>
              <p:spPr>
                <a:xfrm>
                  <a:off x="9209912" y="4217097"/>
                  <a:ext cx="718470" cy="701706"/>
                </a:xfrm>
                <a:custGeom>
                  <a:avLst/>
                  <a:gdLst>
                    <a:gd name="connsiteX0" fmla="*/ 718471 w 718470"/>
                    <a:gd name="connsiteY0" fmla="*/ 0 h 701706"/>
                    <a:gd name="connsiteX1" fmla="*/ 715042 w 718470"/>
                    <a:gd name="connsiteY1" fmla="*/ 71819 h 701706"/>
                    <a:gd name="connsiteX2" fmla="*/ 299942 w 718470"/>
                    <a:gd name="connsiteY2" fmla="*/ 555784 h 701706"/>
                    <a:gd name="connsiteX3" fmla="*/ 0 w 718470"/>
                    <a:gd name="connsiteY3" fmla="*/ 701707 h 701706"/>
                    <a:gd name="connsiteX4" fmla="*/ 0 w 718470"/>
                    <a:gd name="connsiteY4" fmla="*/ 631508 h 701706"/>
                    <a:gd name="connsiteX5" fmla="*/ 303372 w 718470"/>
                    <a:gd name="connsiteY5" fmla="*/ 483965 h 701706"/>
                    <a:gd name="connsiteX6" fmla="*/ 718471 w 718470"/>
                    <a:gd name="connsiteY6" fmla="*/ 0 h 7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70" h="701706">
                      <a:moveTo>
                        <a:pt x="718471" y="0"/>
                      </a:moveTo>
                      <a:lnTo>
                        <a:pt x="715042" y="71819"/>
                      </a:lnTo>
                      <a:cubicBezTo>
                        <a:pt x="711518" y="248412"/>
                        <a:pt x="573691" y="422720"/>
                        <a:pt x="299942" y="555784"/>
                      </a:cubicBezTo>
                      <a:lnTo>
                        <a:pt x="0" y="701707"/>
                      </a:lnTo>
                      <a:lnTo>
                        <a:pt x="0" y="631508"/>
                      </a:lnTo>
                      <a:lnTo>
                        <a:pt x="303372" y="483965"/>
                      </a:lnTo>
                      <a:cubicBezTo>
                        <a:pt x="577120" y="350806"/>
                        <a:pt x="714851" y="176594"/>
                        <a:pt x="718471" y="0"/>
                      </a:cubicBezTo>
                      <a:close/>
                    </a:path>
                  </a:pathLst>
                </a:custGeom>
                <a:solidFill>
                  <a:srgbClr val="69B9EE"/>
                </a:solidFill>
                <a:ln w="9525" cap="flat">
                  <a:noFill/>
                  <a:prstDash val="solid"/>
                  <a:miter/>
                </a:ln>
              </p:spPr>
              <p:txBody>
                <a:bodyPr rtlCol="0" anchor="ctr"/>
                <a:lstStyle/>
                <a:p>
                  <a:endParaRPr lang="en-US" sz="2400">
                    <a:solidFill>
                      <a:prstClr val="black"/>
                    </a:solidFill>
                  </a:endParaRPr>
                </a:p>
              </p:txBody>
            </p:sp>
            <p:sp>
              <p:nvSpPr>
                <p:cNvPr id="41" name="Freeform: Shape 39">
                  <a:extLst>
                    <a:ext uri="{FF2B5EF4-FFF2-40B4-BE49-F238E27FC236}">
                      <a16:creationId xmlns="" xmlns:a16="http://schemas.microsoft.com/office/drawing/2014/main" id="{239553B0-76ED-4B50-95A3-C06580D9F96C}"/>
                    </a:ext>
                  </a:extLst>
                </p:cNvPr>
                <p:cNvSpPr/>
                <p:nvPr/>
              </p:nvSpPr>
              <p:spPr>
                <a:xfrm>
                  <a:off x="5922740" y="3465678"/>
                  <a:ext cx="4005738" cy="1382926"/>
                </a:xfrm>
                <a:custGeom>
                  <a:avLst/>
                  <a:gdLst>
                    <a:gd name="connsiteX0" fmla="*/ 3590544 w 4005738"/>
                    <a:gd name="connsiteY0" fmla="*/ 1235385 h 1382926"/>
                    <a:gd name="connsiteX1" fmla="*/ 3287173 w 4005738"/>
                    <a:gd name="connsiteY1" fmla="*/ 1382927 h 1382926"/>
                    <a:gd name="connsiteX2" fmla="*/ 2736914 w 4005738"/>
                    <a:gd name="connsiteY2" fmla="*/ 1121275 h 1382926"/>
                    <a:gd name="connsiteX3" fmla="*/ 3039809 w 4005738"/>
                    <a:gd name="connsiteY3" fmla="*/ 973923 h 1382926"/>
                    <a:gd name="connsiteX4" fmla="*/ 3016472 w 4005738"/>
                    <a:gd name="connsiteY4" fmla="*/ 472146 h 1382926"/>
                    <a:gd name="connsiteX5" fmla="*/ 1972247 w 4005738"/>
                    <a:gd name="connsiteY5" fmla="*/ 466908 h 1382926"/>
                    <a:gd name="connsiteX6" fmla="*/ 1670114 w 4005738"/>
                    <a:gd name="connsiteY6" fmla="*/ 613878 h 1382926"/>
                    <a:gd name="connsiteX7" fmla="*/ 550259 w 4005738"/>
                    <a:gd name="connsiteY7" fmla="*/ 1158518 h 1382926"/>
                    <a:gd name="connsiteX8" fmla="*/ 227552 w 4005738"/>
                    <a:gd name="connsiteY8" fmla="*/ 1005070 h 1382926"/>
                    <a:gd name="connsiteX9" fmla="*/ 0 w 4005738"/>
                    <a:gd name="connsiteY9" fmla="*/ 896866 h 1382926"/>
                    <a:gd name="connsiteX10" fmla="*/ 1119854 w 4005738"/>
                    <a:gd name="connsiteY10" fmla="*/ 352226 h 1382926"/>
                    <a:gd name="connsiteX11" fmla="*/ 1421606 w 4005738"/>
                    <a:gd name="connsiteY11" fmla="*/ 205446 h 1382926"/>
                    <a:gd name="connsiteX12" fmla="*/ 3542919 w 4005738"/>
                    <a:gd name="connsiteY12" fmla="*/ 216114 h 1382926"/>
                    <a:gd name="connsiteX13" fmla="*/ 3590544 w 4005738"/>
                    <a:gd name="connsiteY13" fmla="*/ 1235385 h 13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5738" h="1382926">
                      <a:moveTo>
                        <a:pt x="3590544" y="1235385"/>
                      </a:moveTo>
                      <a:lnTo>
                        <a:pt x="3287173" y="1382927"/>
                      </a:lnTo>
                      <a:lnTo>
                        <a:pt x="2736914" y="1121275"/>
                      </a:lnTo>
                      <a:lnTo>
                        <a:pt x="3039809" y="973923"/>
                      </a:lnTo>
                      <a:cubicBezTo>
                        <a:pt x="3321272" y="837049"/>
                        <a:pt x="3310795" y="611973"/>
                        <a:pt x="3016472" y="472146"/>
                      </a:cubicBezTo>
                      <a:cubicBezTo>
                        <a:pt x="2722150" y="332415"/>
                        <a:pt x="2253615" y="330033"/>
                        <a:pt x="1972247" y="466908"/>
                      </a:cubicBezTo>
                      <a:lnTo>
                        <a:pt x="1670114" y="613878"/>
                      </a:lnTo>
                      <a:lnTo>
                        <a:pt x="550259" y="1158518"/>
                      </a:lnTo>
                      <a:lnTo>
                        <a:pt x="227552" y="1005070"/>
                      </a:lnTo>
                      <a:lnTo>
                        <a:pt x="0" y="896866"/>
                      </a:lnTo>
                      <a:lnTo>
                        <a:pt x="1119854" y="352226"/>
                      </a:lnTo>
                      <a:lnTo>
                        <a:pt x="1421606" y="205446"/>
                      </a:lnTo>
                      <a:cubicBezTo>
                        <a:pt x="1993297" y="-72588"/>
                        <a:pt x="2944940" y="-67826"/>
                        <a:pt x="3542919" y="216114"/>
                      </a:cubicBezTo>
                      <a:cubicBezTo>
                        <a:pt x="4140899" y="500055"/>
                        <a:pt x="4162234" y="957350"/>
                        <a:pt x="3590544" y="1235385"/>
                      </a:cubicBezTo>
                      <a:close/>
                    </a:path>
                  </a:pathLst>
                </a:custGeom>
                <a:solidFill>
                  <a:srgbClr val="69B9EE"/>
                </a:solidFill>
                <a:ln w="9525" cap="flat">
                  <a:noFill/>
                  <a:prstDash val="solid"/>
                  <a:miter/>
                </a:ln>
              </p:spPr>
              <p:txBody>
                <a:bodyPr rtlCol="0" anchor="ctr"/>
                <a:lstStyle/>
                <a:p>
                  <a:endParaRPr lang="en-US" sz="2400">
                    <a:solidFill>
                      <a:prstClr val="black"/>
                    </a:solidFill>
                  </a:endParaRPr>
                </a:p>
              </p:txBody>
            </p:sp>
          </p:grpSp>
          <p:grpSp>
            <p:nvGrpSpPr>
              <p:cNvPr id="23" name="Graphic 5">
                <a:extLst>
                  <a:ext uri="{FF2B5EF4-FFF2-40B4-BE49-F238E27FC236}">
                    <a16:creationId xmlns="" xmlns:a16="http://schemas.microsoft.com/office/drawing/2014/main" id="{0AF85D38-90F4-43ED-82CE-EB2EA343502B}"/>
                  </a:ext>
                </a:extLst>
              </p:cNvPr>
              <p:cNvGrpSpPr/>
              <p:nvPr/>
            </p:nvGrpSpPr>
            <p:grpSpPr>
              <a:xfrm>
                <a:off x="2266950" y="2279903"/>
                <a:ext cx="2091785" cy="1081468"/>
                <a:chOff x="2266950" y="2279903"/>
                <a:chExt cx="2091785" cy="1081468"/>
              </a:xfrm>
            </p:grpSpPr>
            <p:sp>
              <p:nvSpPr>
                <p:cNvPr id="36" name="Freeform: Shape 34">
                  <a:extLst>
                    <a:ext uri="{FF2B5EF4-FFF2-40B4-BE49-F238E27FC236}">
                      <a16:creationId xmlns="" xmlns:a16="http://schemas.microsoft.com/office/drawing/2014/main" id="{020099AA-D243-41BE-A3A4-E4C9F16F2009}"/>
                    </a:ext>
                  </a:extLst>
                </p:cNvPr>
                <p:cNvSpPr/>
                <p:nvPr/>
              </p:nvSpPr>
              <p:spPr>
                <a:xfrm>
                  <a:off x="2266950" y="3027996"/>
                  <a:ext cx="554164" cy="333375"/>
                </a:xfrm>
                <a:custGeom>
                  <a:avLst/>
                  <a:gdLst>
                    <a:gd name="connsiteX0" fmla="*/ 0 w 554164"/>
                    <a:gd name="connsiteY0" fmla="*/ 71914 h 333375"/>
                    <a:gd name="connsiteX1" fmla="*/ 3429 w 554164"/>
                    <a:gd name="connsiteY1" fmla="*/ 0 h 333375"/>
                    <a:gd name="connsiteX2" fmla="*/ 554165 w 554164"/>
                    <a:gd name="connsiteY2" fmla="*/ 261461 h 333375"/>
                    <a:gd name="connsiteX3" fmla="*/ 550736 w 554164"/>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554164" h="333375">
                      <a:moveTo>
                        <a:pt x="0" y="71914"/>
                      </a:moveTo>
                      <a:lnTo>
                        <a:pt x="3429" y="0"/>
                      </a:lnTo>
                      <a:lnTo>
                        <a:pt x="554165" y="261461"/>
                      </a:lnTo>
                      <a:lnTo>
                        <a:pt x="550736" y="333375"/>
                      </a:lnTo>
                      <a:close/>
                    </a:path>
                  </a:pathLst>
                </a:custGeom>
                <a:solidFill>
                  <a:srgbClr val="FFAF22"/>
                </a:solidFill>
                <a:ln w="9525" cap="flat">
                  <a:noFill/>
                  <a:prstDash val="solid"/>
                  <a:miter/>
                </a:ln>
              </p:spPr>
              <p:txBody>
                <a:bodyPr rtlCol="0" anchor="ctr"/>
                <a:lstStyle/>
                <a:p>
                  <a:endParaRPr lang="en-US" sz="2400">
                    <a:solidFill>
                      <a:prstClr val="black"/>
                    </a:solidFill>
                  </a:endParaRPr>
                </a:p>
              </p:txBody>
            </p:sp>
            <p:sp>
              <p:nvSpPr>
                <p:cNvPr id="37" name="Freeform: Shape 35">
                  <a:extLst>
                    <a:ext uri="{FF2B5EF4-FFF2-40B4-BE49-F238E27FC236}">
                      <a16:creationId xmlns="" xmlns:a16="http://schemas.microsoft.com/office/drawing/2014/main" id="{316278DF-B807-4541-BE66-FE92896ECA9E}"/>
                    </a:ext>
                  </a:extLst>
                </p:cNvPr>
                <p:cNvSpPr/>
                <p:nvPr/>
              </p:nvSpPr>
              <p:spPr>
                <a:xfrm>
                  <a:off x="2270379" y="2279903"/>
                  <a:ext cx="2088356" cy="1009554"/>
                </a:xfrm>
                <a:custGeom>
                  <a:avLst/>
                  <a:gdLst>
                    <a:gd name="connsiteX0" fmla="*/ 2088356 w 2088356"/>
                    <a:gd name="connsiteY0" fmla="*/ 261652 h 1009554"/>
                    <a:gd name="connsiteX1" fmla="*/ 550736 w 2088356"/>
                    <a:gd name="connsiteY1" fmla="*/ 1009555 h 1009554"/>
                    <a:gd name="connsiteX2" fmla="*/ 0 w 2088356"/>
                    <a:gd name="connsiteY2" fmla="*/ 748093 h 1009554"/>
                    <a:gd name="connsiteX3" fmla="*/ 1538192 w 2088356"/>
                    <a:gd name="connsiteY3" fmla="*/ 0 h 1009554"/>
                  </a:gdLst>
                  <a:ahLst/>
                  <a:cxnLst>
                    <a:cxn ang="0">
                      <a:pos x="connsiteX0" y="connsiteY0"/>
                    </a:cxn>
                    <a:cxn ang="0">
                      <a:pos x="connsiteX1" y="connsiteY1"/>
                    </a:cxn>
                    <a:cxn ang="0">
                      <a:pos x="connsiteX2" y="connsiteY2"/>
                    </a:cxn>
                    <a:cxn ang="0">
                      <a:pos x="connsiteX3" y="connsiteY3"/>
                    </a:cxn>
                  </a:cxnLst>
                  <a:rect l="l" t="t" r="r" b="b"/>
                  <a:pathLst>
                    <a:path w="2088356" h="1009554">
                      <a:moveTo>
                        <a:pt x="2088356" y="261652"/>
                      </a:moveTo>
                      <a:lnTo>
                        <a:pt x="550736" y="1009555"/>
                      </a:lnTo>
                      <a:lnTo>
                        <a:pt x="0" y="748093"/>
                      </a:lnTo>
                      <a:lnTo>
                        <a:pt x="1538192" y="0"/>
                      </a:lnTo>
                      <a:close/>
                    </a:path>
                  </a:pathLst>
                </a:custGeom>
                <a:solidFill>
                  <a:srgbClr val="FFAF22"/>
                </a:solidFill>
                <a:ln w="9525" cap="flat">
                  <a:noFill/>
                  <a:prstDash val="solid"/>
                  <a:miter/>
                </a:ln>
              </p:spPr>
              <p:txBody>
                <a:bodyPr rtlCol="0" anchor="ctr"/>
                <a:lstStyle/>
                <a:p>
                  <a:endParaRPr lang="en-US" sz="2400">
                    <a:solidFill>
                      <a:prstClr val="black"/>
                    </a:solidFill>
                  </a:endParaRPr>
                </a:p>
              </p:txBody>
            </p:sp>
            <p:sp>
              <p:nvSpPr>
                <p:cNvPr id="38" name="Freeform: Shape 36">
                  <a:extLst>
                    <a:ext uri="{FF2B5EF4-FFF2-40B4-BE49-F238E27FC236}">
                      <a16:creationId xmlns="" xmlns:a16="http://schemas.microsoft.com/office/drawing/2014/main" id="{4D08E776-0F1D-4DA7-9F66-E6A42277EF19}"/>
                    </a:ext>
                  </a:extLst>
                </p:cNvPr>
                <p:cNvSpPr/>
                <p:nvPr/>
              </p:nvSpPr>
              <p:spPr>
                <a:xfrm>
                  <a:off x="2817685" y="2541555"/>
                  <a:ext cx="1541049" cy="819816"/>
                </a:xfrm>
                <a:custGeom>
                  <a:avLst/>
                  <a:gdLst>
                    <a:gd name="connsiteX0" fmla="*/ 1541050 w 1541049"/>
                    <a:gd name="connsiteY0" fmla="*/ 0 h 819816"/>
                    <a:gd name="connsiteX1" fmla="*/ 1541050 w 1541049"/>
                    <a:gd name="connsiteY1" fmla="*/ 70199 h 819816"/>
                    <a:gd name="connsiteX2" fmla="*/ 0 w 1541049"/>
                    <a:gd name="connsiteY2" fmla="*/ 819817 h 819816"/>
                    <a:gd name="connsiteX3" fmla="*/ 3429 w 1541049"/>
                    <a:gd name="connsiteY3" fmla="*/ 747903 h 819816"/>
                  </a:gdLst>
                  <a:ahLst/>
                  <a:cxnLst>
                    <a:cxn ang="0">
                      <a:pos x="connsiteX0" y="connsiteY0"/>
                    </a:cxn>
                    <a:cxn ang="0">
                      <a:pos x="connsiteX1" y="connsiteY1"/>
                    </a:cxn>
                    <a:cxn ang="0">
                      <a:pos x="connsiteX2" y="connsiteY2"/>
                    </a:cxn>
                    <a:cxn ang="0">
                      <a:pos x="connsiteX3" y="connsiteY3"/>
                    </a:cxn>
                  </a:cxnLst>
                  <a:rect l="l" t="t" r="r" b="b"/>
                  <a:pathLst>
                    <a:path w="1541049" h="819816">
                      <a:moveTo>
                        <a:pt x="1541050" y="0"/>
                      </a:moveTo>
                      <a:lnTo>
                        <a:pt x="1541050" y="70199"/>
                      </a:lnTo>
                      <a:lnTo>
                        <a:pt x="0" y="819817"/>
                      </a:lnTo>
                      <a:lnTo>
                        <a:pt x="3429" y="747903"/>
                      </a:lnTo>
                      <a:close/>
                    </a:path>
                  </a:pathLst>
                </a:custGeom>
                <a:solidFill>
                  <a:srgbClr val="FFAF22"/>
                </a:solidFill>
                <a:ln w="9525" cap="flat">
                  <a:noFill/>
                  <a:prstDash val="solid"/>
                  <a:miter/>
                </a:ln>
              </p:spPr>
              <p:txBody>
                <a:bodyPr rtlCol="0" anchor="ctr"/>
                <a:lstStyle/>
                <a:p>
                  <a:endParaRPr lang="en-US" sz="2400">
                    <a:solidFill>
                      <a:prstClr val="black"/>
                    </a:solidFill>
                  </a:endParaRPr>
                </a:p>
              </p:txBody>
            </p:sp>
          </p:grpSp>
          <p:grpSp>
            <p:nvGrpSpPr>
              <p:cNvPr id="24" name="Graphic 5">
                <a:extLst>
                  <a:ext uri="{FF2B5EF4-FFF2-40B4-BE49-F238E27FC236}">
                    <a16:creationId xmlns="" xmlns:a16="http://schemas.microsoft.com/office/drawing/2014/main" id="{B2E22D49-2AAB-43E3-8DEF-55A6442905B0}"/>
                  </a:ext>
                </a:extLst>
              </p:cNvPr>
              <p:cNvGrpSpPr/>
              <p:nvPr/>
            </p:nvGrpSpPr>
            <p:grpSpPr>
              <a:xfrm>
                <a:off x="3808571" y="1928819"/>
                <a:ext cx="2883453" cy="1996527"/>
                <a:chOff x="3808571" y="1928819"/>
                <a:chExt cx="2883453" cy="1996527"/>
              </a:xfrm>
            </p:grpSpPr>
            <p:sp>
              <p:nvSpPr>
                <p:cNvPr id="33" name="Freeform: Shape 31">
                  <a:extLst>
                    <a:ext uri="{FF2B5EF4-FFF2-40B4-BE49-F238E27FC236}">
                      <a16:creationId xmlns="" xmlns:a16="http://schemas.microsoft.com/office/drawing/2014/main" id="{844E05BD-7462-4361-9D3E-6B1B28858A5F}"/>
                    </a:ext>
                  </a:extLst>
                </p:cNvPr>
                <p:cNvSpPr/>
                <p:nvPr/>
              </p:nvSpPr>
              <p:spPr>
                <a:xfrm>
                  <a:off x="4358735" y="2294599"/>
                  <a:ext cx="1571758" cy="536991"/>
                </a:xfrm>
                <a:custGeom>
                  <a:avLst/>
                  <a:gdLst>
                    <a:gd name="connsiteX0" fmla="*/ 1571720 w 1571758"/>
                    <a:gd name="connsiteY0" fmla="*/ 369828 h 536991"/>
                    <a:gd name="connsiteX1" fmla="*/ 1568386 w 1571758"/>
                    <a:gd name="connsiteY1" fmla="*/ 536992 h 536991"/>
                    <a:gd name="connsiteX2" fmla="*/ 1340549 w 1571758"/>
                    <a:gd name="connsiteY2" fmla="*/ 178280 h 536991"/>
                    <a:gd name="connsiteX3" fmla="*/ 296323 w 1571758"/>
                    <a:gd name="connsiteY3" fmla="*/ 173041 h 536991"/>
                    <a:gd name="connsiteX4" fmla="*/ 0 w 1571758"/>
                    <a:gd name="connsiteY4" fmla="*/ 317155 h 536991"/>
                    <a:gd name="connsiteX5" fmla="*/ 0 w 1571758"/>
                    <a:gd name="connsiteY5" fmla="*/ 246955 h 536991"/>
                    <a:gd name="connsiteX6" fmla="*/ 299752 w 1571758"/>
                    <a:gd name="connsiteY6" fmla="*/ 101128 h 536991"/>
                    <a:gd name="connsiteX7" fmla="*/ 1343977 w 1571758"/>
                    <a:gd name="connsiteY7" fmla="*/ 106366 h 536991"/>
                    <a:gd name="connsiteX8" fmla="*/ 1571720 w 1571758"/>
                    <a:gd name="connsiteY8" fmla="*/ 369828 h 5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758" h="536991">
                      <a:moveTo>
                        <a:pt x="1571720" y="369828"/>
                      </a:moveTo>
                      <a:lnTo>
                        <a:pt x="1568386" y="536992"/>
                      </a:lnTo>
                      <a:cubicBezTo>
                        <a:pt x="1570292" y="442313"/>
                        <a:pt x="1493996" y="251051"/>
                        <a:pt x="1340549" y="178280"/>
                      </a:cubicBezTo>
                      <a:cubicBezTo>
                        <a:pt x="1046226" y="38453"/>
                        <a:pt x="577786" y="36167"/>
                        <a:pt x="296323" y="173041"/>
                      </a:cubicBezTo>
                      <a:lnTo>
                        <a:pt x="0" y="317155"/>
                      </a:lnTo>
                      <a:lnTo>
                        <a:pt x="0" y="246955"/>
                      </a:lnTo>
                      <a:lnTo>
                        <a:pt x="299752" y="101128"/>
                      </a:lnTo>
                      <a:cubicBezTo>
                        <a:pt x="581216" y="-35747"/>
                        <a:pt x="1049655" y="-33365"/>
                        <a:pt x="1343977" y="106366"/>
                      </a:cubicBezTo>
                      <a:cubicBezTo>
                        <a:pt x="1497425" y="179233"/>
                        <a:pt x="1573720" y="275245"/>
                        <a:pt x="1571720" y="369828"/>
                      </a:cubicBezTo>
                      <a:close/>
                    </a:path>
                  </a:pathLst>
                </a:custGeom>
                <a:solidFill>
                  <a:srgbClr val="FF3B2B"/>
                </a:solidFill>
                <a:ln w="9525" cap="flat">
                  <a:noFill/>
                  <a:prstDash val="solid"/>
                  <a:miter/>
                </a:ln>
              </p:spPr>
              <p:txBody>
                <a:bodyPr rtlCol="0" anchor="ctr"/>
                <a:lstStyle/>
                <a:p>
                  <a:endParaRPr lang="en-US" sz="2400">
                    <a:solidFill>
                      <a:prstClr val="black"/>
                    </a:solidFill>
                  </a:endParaRPr>
                </a:p>
              </p:txBody>
            </p:sp>
            <p:sp>
              <p:nvSpPr>
                <p:cNvPr id="34" name="Freeform: Shape 32">
                  <a:extLst>
                    <a:ext uri="{FF2B5EF4-FFF2-40B4-BE49-F238E27FC236}">
                      <a16:creationId xmlns="" xmlns:a16="http://schemas.microsoft.com/office/drawing/2014/main" id="{2FDCB26D-0380-42F9-93F2-34B1C3358142}"/>
                    </a:ext>
                  </a:extLst>
                </p:cNvPr>
                <p:cNvSpPr/>
                <p:nvPr/>
              </p:nvSpPr>
              <p:spPr>
                <a:xfrm>
                  <a:off x="3808571" y="1928819"/>
                  <a:ext cx="2883453" cy="1926423"/>
                </a:xfrm>
                <a:custGeom>
                  <a:avLst/>
                  <a:gdLst>
                    <a:gd name="connsiteX0" fmla="*/ 2167319 w 2883453"/>
                    <a:gd name="connsiteY0" fmla="*/ 1381784 h 1926423"/>
                    <a:gd name="connsiteX1" fmla="*/ 1047464 w 2883453"/>
                    <a:gd name="connsiteY1" fmla="*/ 1926423 h 1926423"/>
                    <a:gd name="connsiteX2" fmla="*/ 724757 w 2883453"/>
                    <a:gd name="connsiteY2" fmla="*/ 1772880 h 1926423"/>
                    <a:gd name="connsiteX3" fmla="*/ 497300 w 2883453"/>
                    <a:gd name="connsiteY3" fmla="*/ 1664676 h 1926423"/>
                    <a:gd name="connsiteX4" fmla="*/ 1617059 w 2883453"/>
                    <a:gd name="connsiteY4" fmla="*/ 1120037 h 1926423"/>
                    <a:gd name="connsiteX5" fmla="*/ 1917573 w 2883453"/>
                    <a:gd name="connsiteY5" fmla="*/ 973923 h 1926423"/>
                    <a:gd name="connsiteX6" fmla="*/ 1894141 w 2883453"/>
                    <a:gd name="connsiteY6" fmla="*/ 472146 h 1926423"/>
                    <a:gd name="connsiteX7" fmla="*/ 849916 w 2883453"/>
                    <a:gd name="connsiteY7" fmla="*/ 466908 h 1926423"/>
                    <a:gd name="connsiteX8" fmla="*/ 550164 w 2883453"/>
                    <a:gd name="connsiteY8" fmla="*/ 612735 h 1926423"/>
                    <a:gd name="connsiteX9" fmla="*/ 0 w 2883453"/>
                    <a:gd name="connsiteY9" fmla="*/ 351084 h 1926423"/>
                    <a:gd name="connsiteX10" fmla="*/ 299371 w 2883453"/>
                    <a:gd name="connsiteY10" fmla="*/ 205446 h 1926423"/>
                    <a:gd name="connsiteX11" fmla="*/ 2420683 w 2883453"/>
                    <a:gd name="connsiteY11" fmla="*/ 216114 h 1926423"/>
                    <a:gd name="connsiteX12" fmla="*/ 2468213 w 2883453"/>
                    <a:gd name="connsiteY12" fmla="*/ 1235385 h 1926423"/>
                    <a:gd name="connsiteX13" fmla="*/ 2167319 w 2883453"/>
                    <a:gd name="connsiteY13" fmla="*/ 1381784 h 192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3453" h="1926423">
                      <a:moveTo>
                        <a:pt x="2167319" y="1381784"/>
                      </a:moveTo>
                      <a:lnTo>
                        <a:pt x="1047464" y="1926423"/>
                      </a:lnTo>
                      <a:lnTo>
                        <a:pt x="724757" y="1772880"/>
                      </a:lnTo>
                      <a:lnTo>
                        <a:pt x="497300" y="1664676"/>
                      </a:lnTo>
                      <a:lnTo>
                        <a:pt x="1617059" y="1120037"/>
                      </a:lnTo>
                      <a:lnTo>
                        <a:pt x="1917573" y="973923"/>
                      </a:lnTo>
                      <a:cubicBezTo>
                        <a:pt x="2198941" y="837049"/>
                        <a:pt x="2188559" y="611973"/>
                        <a:pt x="1894141" y="472146"/>
                      </a:cubicBezTo>
                      <a:cubicBezTo>
                        <a:pt x="1599819" y="332415"/>
                        <a:pt x="1131380" y="330033"/>
                        <a:pt x="849916" y="466908"/>
                      </a:cubicBezTo>
                      <a:lnTo>
                        <a:pt x="550164" y="612735"/>
                      </a:lnTo>
                      <a:lnTo>
                        <a:pt x="0" y="351084"/>
                      </a:lnTo>
                      <a:lnTo>
                        <a:pt x="299371" y="205446"/>
                      </a:lnTo>
                      <a:cubicBezTo>
                        <a:pt x="871061" y="-72588"/>
                        <a:pt x="1822704" y="-67826"/>
                        <a:pt x="2420683" y="216114"/>
                      </a:cubicBezTo>
                      <a:cubicBezTo>
                        <a:pt x="3018663" y="500055"/>
                        <a:pt x="3039904" y="957350"/>
                        <a:pt x="2468213" y="1235385"/>
                      </a:cubicBezTo>
                      <a:lnTo>
                        <a:pt x="2167319" y="1381784"/>
                      </a:lnTo>
                      <a:close/>
                    </a:path>
                  </a:pathLst>
                </a:custGeom>
                <a:solidFill>
                  <a:srgbClr val="FF3B2B"/>
                </a:solidFill>
                <a:ln w="9525" cap="flat">
                  <a:noFill/>
                  <a:prstDash val="solid"/>
                  <a:miter/>
                </a:ln>
              </p:spPr>
              <p:txBody>
                <a:bodyPr rtlCol="0" anchor="ctr"/>
                <a:lstStyle/>
                <a:p>
                  <a:endParaRPr lang="en-US" sz="2400">
                    <a:solidFill>
                      <a:prstClr val="black"/>
                    </a:solidFill>
                  </a:endParaRPr>
                </a:p>
              </p:txBody>
            </p:sp>
            <p:sp>
              <p:nvSpPr>
                <p:cNvPr id="35" name="Freeform: Shape 33">
                  <a:extLst>
                    <a:ext uri="{FF2B5EF4-FFF2-40B4-BE49-F238E27FC236}">
                      <a16:creationId xmlns="" xmlns:a16="http://schemas.microsoft.com/office/drawing/2014/main" id="{808FDB02-776F-4B42-BF6A-20BE86C324DE}"/>
                    </a:ext>
                  </a:extLst>
                </p:cNvPr>
                <p:cNvSpPr/>
                <p:nvPr/>
              </p:nvSpPr>
              <p:spPr>
                <a:xfrm>
                  <a:off x="4856035" y="2680239"/>
                  <a:ext cx="1835943" cy="1245107"/>
                </a:xfrm>
                <a:custGeom>
                  <a:avLst/>
                  <a:gdLst>
                    <a:gd name="connsiteX0" fmla="*/ 1835944 w 1835943"/>
                    <a:gd name="connsiteY0" fmla="*/ 0 h 1245107"/>
                    <a:gd name="connsiteX1" fmla="*/ 1832515 w 1835943"/>
                    <a:gd name="connsiteY1" fmla="*/ 71818 h 1245107"/>
                    <a:gd name="connsiteX2" fmla="*/ 1417320 w 1835943"/>
                    <a:gd name="connsiteY2" fmla="*/ 555784 h 1245107"/>
                    <a:gd name="connsiteX3" fmla="*/ 0 w 1835943"/>
                    <a:gd name="connsiteY3" fmla="*/ 1245108 h 1245107"/>
                    <a:gd name="connsiteX4" fmla="*/ 0 w 1835943"/>
                    <a:gd name="connsiteY4" fmla="*/ 1175004 h 1245107"/>
                    <a:gd name="connsiteX5" fmla="*/ 1420749 w 1835943"/>
                    <a:gd name="connsiteY5" fmla="*/ 483965 h 1245107"/>
                    <a:gd name="connsiteX6" fmla="*/ 1835944 w 1835943"/>
                    <a:gd name="connsiteY6" fmla="*/ 0 h 124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943" h="1245107">
                      <a:moveTo>
                        <a:pt x="1835944" y="0"/>
                      </a:moveTo>
                      <a:lnTo>
                        <a:pt x="1832515" y="71818"/>
                      </a:lnTo>
                      <a:cubicBezTo>
                        <a:pt x="1828895" y="248412"/>
                        <a:pt x="1691068" y="422624"/>
                        <a:pt x="1417320" y="555784"/>
                      </a:cubicBezTo>
                      <a:lnTo>
                        <a:pt x="0" y="1245108"/>
                      </a:lnTo>
                      <a:lnTo>
                        <a:pt x="0" y="1175004"/>
                      </a:lnTo>
                      <a:lnTo>
                        <a:pt x="1420749" y="483965"/>
                      </a:lnTo>
                      <a:cubicBezTo>
                        <a:pt x="1694498" y="350806"/>
                        <a:pt x="1832324" y="176593"/>
                        <a:pt x="1835944" y="0"/>
                      </a:cubicBezTo>
                      <a:close/>
                    </a:path>
                  </a:pathLst>
                </a:custGeom>
                <a:solidFill>
                  <a:srgbClr val="FF3B2B"/>
                </a:solidFill>
                <a:ln w="9525" cap="flat">
                  <a:noFill/>
                  <a:prstDash val="solid"/>
                  <a:miter/>
                </a:ln>
              </p:spPr>
              <p:txBody>
                <a:bodyPr rtlCol="0" anchor="ctr"/>
                <a:lstStyle/>
                <a:p>
                  <a:endParaRPr lang="en-US" sz="2400">
                    <a:solidFill>
                      <a:prstClr val="black"/>
                    </a:solidFill>
                  </a:endParaRPr>
                </a:p>
              </p:txBody>
            </p:sp>
          </p:grpSp>
          <p:grpSp>
            <p:nvGrpSpPr>
              <p:cNvPr id="25" name="Graphic 5">
                <a:extLst>
                  <a:ext uri="{FF2B5EF4-FFF2-40B4-BE49-F238E27FC236}">
                    <a16:creationId xmlns="" xmlns:a16="http://schemas.microsoft.com/office/drawing/2014/main" id="{4002C0B7-65B1-42BB-8C4C-19674194761B}"/>
                  </a:ext>
                </a:extLst>
              </p:cNvPr>
              <p:cNvGrpSpPr/>
              <p:nvPr/>
            </p:nvGrpSpPr>
            <p:grpSpPr>
              <a:xfrm>
                <a:off x="3462932" y="3593496"/>
                <a:ext cx="3010067" cy="1513502"/>
                <a:chOff x="3462932" y="3593496"/>
                <a:chExt cx="3010067" cy="1513502"/>
              </a:xfrm>
            </p:grpSpPr>
            <p:sp>
              <p:nvSpPr>
                <p:cNvPr id="30" name="Freeform: Shape 28">
                  <a:extLst>
                    <a:ext uri="{FF2B5EF4-FFF2-40B4-BE49-F238E27FC236}">
                      <a16:creationId xmlns="" xmlns:a16="http://schemas.microsoft.com/office/drawing/2014/main" id="{84E380EA-01F9-4DFA-86E8-2221F0B59DF8}"/>
                    </a:ext>
                  </a:extLst>
                </p:cNvPr>
                <p:cNvSpPr/>
                <p:nvPr/>
              </p:nvSpPr>
              <p:spPr>
                <a:xfrm>
                  <a:off x="4224528" y="3855243"/>
                  <a:ext cx="631507" cy="516064"/>
                </a:xfrm>
                <a:custGeom>
                  <a:avLst/>
                  <a:gdLst>
                    <a:gd name="connsiteX0" fmla="*/ 631508 w 631507"/>
                    <a:gd name="connsiteY0" fmla="*/ 0 h 516064"/>
                    <a:gd name="connsiteX1" fmla="*/ 631508 w 631507"/>
                    <a:gd name="connsiteY1" fmla="*/ 70104 h 516064"/>
                    <a:gd name="connsiteX2" fmla="*/ 204406 w 631507"/>
                    <a:gd name="connsiteY2" fmla="*/ 277844 h 516064"/>
                    <a:gd name="connsiteX3" fmla="*/ 0 w 631507"/>
                    <a:gd name="connsiteY3" fmla="*/ 516064 h 516064"/>
                    <a:gd name="connsiteX4" fmla="*/ 3429 w 631507"/>
                    <a:gd name="connsiteY4" fmla="*/ 444246 h 516064"/>
                    <a:gd name="connsiteX5" fmla="*/ 207835 w 631507"/>
                    <a:gd name="connsiteY5" fmla="*/ 206026 h 516064"/>
                    <a:gd name="connsiteX6" fmla="*/ 631508 w 631507"/>
                    <a:gd name="connsiteY6" fmla="*/ 0 h 5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507" h="516064">
                      <a:moveTo>
                        <a:pt x="631508" y="0"/>
                      </a:moveTo>
                      <a:lnTo>
                        <a:pt x="631508" y="70104"/>
                      </a:lnTo>
                      <a:lnTo>
                        <a:pt x="204406" y="277844"/>
                      </a:lnTo>
                      <a:cubicBezTo>
                        <a:pt x="69628" y="343376"/>
                        <a:pt x="1810" y="429196"/>
                        <a:pt x="0" y="516064"/>
                      </a:cubicBezTo>
                      <a:lnTo>
                        <a:pt x="3429" y="444246"/>
                      </a:lnTo>
                      <a:cubicBezTo>
                        <a:pt x="5239" y="357283"/>
                        <a:pt x="73057" y="271558"/>
                        <a:pt x="207835" y="206026"/>
                      </a:cubicBezTo>
                      <a:lnTo>
                        <a:pt x="631508" y="0"/>
                      </a:lnTo>
                      <a:close/>
                    </a:path>
                  </a:pathLst>
                </a:custGeom>
                <a:solidFill>
                  <a:srgbClr val="3160AE"/>
                </a:solidFill>
                <a:ln w="9525" cap="flat">
                  <a:noFill/>
                  <a:prstDash val="solid"/>
                  <a:miter/>
                </a:ln>
              </p:spPr>
              <p:txBody>
                <a:bodyPr rtlCol="0" anchor="ctr"/>
                <a:lstStyle/>
                <a:p>
                  <a:endParaRPr lang="en-US" sz="2400">
                    <a:solidFill>
                      <a:prstClr val="black"/>
                    </a:solidFill>
                  </a:endParaRPr>
                </a:p>
              </p:txBody>
            </p:sp>
            <p:sp>
              <p:nvSpPr>
                <p:cNvPr id="31" name="Freeform: Shape 29">
                  <a:extLst>
                    <a:ext uri="{FF2B5EF4-FFF2-40B4-BE49-F238E27FC236}">
                      <a16:creationId xmlns="" xmlns:a16="http://schemas.microsoft.com/office/drawing/2014/main" id="{20336C2F-DDA5-4142-9E9A-C0FBCC069306}"/>
                    </a:ext>
                  </a:extLst>
                </p:cNvPr>
                <p:cNvSpPr/>
                <p:nvPr/>
              </p:nvSpPr>
              <p:spPr>
                <a:xfrm>
                  <a:off x="3466400" y="3593496"/>
                  <a:ext cx="3006598" cy="1441683"/>
                </a:xfrm>
                <a:custGeom>
                  <a:avLst/>
                  <a:gdLst>
                    <a:gd name="connsiteX0" fmla="*/ 3006599 w 3006598"/>
                    <a:gd name="connsiteY0" fmla="*/ 1030700 h 1441683"/>
                    <a:gd name="connsiteX1" fmla="*/ 2584165 w 3006598"/>
                    <a:gd name="connsiteY1" fmla="*/ 1236154 h 1441683"/>
                    <a:gd name="connsiteX2" fmla="*/ 462757 w 3006598"/>
                    <a:gd name="connsiteY2" fmla="*/ 1225582 h 1441683"/>
                    <a:gd name="connsiteX3" fmla="*/ 415323 w 3006598"/>
                    <a:gd name="connsiteY3" fmla="*/ 206311 h 1441683"/>
                    <a:gd name="connsiteX4" fmla="*/ 839471 w 3006598"/>
                    <a:gd name="connsiteY4" fmla="*/ 0 h 1441683"/>
                    <a:gd name="connsiteX5" fmla="*/ 1066928 w 3006598"/>
                    <a:gd name="connsiteY5" fmla="*/ 108204 h 1441683"/>
                    <a:gd name="connsiteX6" fmla="*/ 1389635 w 3006598"/>
                    <a:gd name="connsiteY6" fmla="*/ 261747 h 1441683"/>
                    <a:gd name="connsiteX7" fmla="*/ 965963 w 3006598"/>
                    <a:gd name="connsiteY7" fmla="*/ 467773 h 1441683"/>
                    <a:gd name="connsiteX8" fmla="*/ 989299 w 3006598"/>
                    <a:gd name="connsiteY8" fmla="*/ 969454 h 1441683"/>
                    <a:gd name="connsiteX9" fmla="*/ 2033525 w 3006598"/>
                    <a:gd name="connsiteY9" fmla="*/ 974693 h 1441683"/>
                    <a:gd name="connsiteX10" fmla="*/ 2456340 w 3006598"/>
                    <a:gd name="connsiteY10" fmla="*/ 769049 h 1441683"/>
                    <a:gd name="connsiteX11" fmla="*/ 2683892 w 3006598"/>
                    <a:gd name="connsiteY11" fmla="*/ 877252 h 1441683"/>
                    <a:gd name="connsiteX12" fmla="*/ 3006599 w 3006598"/>
                    <a:gd name="connsiteY12" fmla="*/ 1030700 h 144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6598" h="1441683">
                      <a:moveTo>
                        <a:pt x="3006599" y="1030700"/>
                      </a:moveTo>
                      <a:lnTo>
                        <a:pt x="2584165" y="1236154"/>
                      </a:lnTo>
                      <a:cubicBezTo>
                        <a:pt x="2012380" y="1514285"/>
                        <a:pt x="1060737" y="1509522"/>
                        <a:pt x="462757" y="1225582"/>
                      </a:cubicBezTo>
                      <a:cubicBezTo>
                        <a:pt x="-135222" y="941642"/>
                        <a:pt x="-156463" y="484346"/>
                        <a:pt x="415323" y="206311"/>
                      </a:cubicBezTo>
                      <a:lnTo>
                        <a:pt x="839471" y="0"/>
                      </a:lnTo>
                      <a:lnTo>
                        <a:pt x="1066928" y="108204"/>
                      </a:lnTo>
                      <a:lnTo>
                        <a:pt x="1389635" y="261747"/>
                      </a:lnTo>
                      <a:lnTo>
                        <a:pt x="965963" y="467773"/>
                      </a:lnTo>
                      <a:cubicBezTo>
                        <a:pt x="684499" y="604647"/>
                        <a:pt x="694977" y="829723"/>
                        <a:pt x="989299" y="969454"/>
                      </a:cubicBezTo>
                      <a:cubicBezTo>
                        <a:pt x="1283622" y="1109282"/>
                        <a:pt x="1752061" y="1111568"/>
                        <a:pt x="2033525" y="974693"/>
                      </a:cubicBezTo>
                      <a:lnTo>
                        <a:pt x="2456340" y="769049"/>
                      </a:lnTo>
                      <a:lnTo>
                        <a:pt x="2683892" y="877252"/>
                      </a:lnTo>
                      <a:lnTo>
                        <a:pt x="3006599" y="1030700"/>
                      </a:lnTo>
                      <a:close/>
                    </a:path>
                  </a:pathLst>
                </a:custGeom>
                <a:solidFill>
                  <a:srgbClr val="3160AE"/>
                </a:solidFill>
                <a:ln w="9525" cap="flat">
                  <a:noFill/>
                  <a:prstDash val="solid"/>
                  <a:miter/>
                </a:ln>
              </p:spPr>
              <p:txBody>
                <a:bodyPr rtlCol="0" anchor="ctr"/>
                <a:lstStyle/>
                <a:p>
                  <a:endParaRPr lang="en-US" sz="2400">
                    <a:solidFill>
                      <a:prstClr val="black"/>
                    </a:solidFill>
                  </a:endParaRPr>
                </a:p>
              </p:txBody>
            </p:sp>
            <p:sp>
              <p:nvSpPr>
                <p:cNvPr id="32" name="Freeform: Shape 30">
                  <a:extLst>
                    <a:ext uri="{FF2B5EF4-FFF2-40B4-BE49-F238E27FC236}">
                      <a16:creationId xmlns="" xmlns:a16="http://schemas.microsoft.com/office/drawing/2014/main" id="{BB3ABF17-2A73-4965-A3FF-7D5F71E959D9}"/>
                    </a:ext>
                  </a:extLst>
                </p:cNvPr>
                <p:cNvSpPr/>
                <p:nvPr/>
              </p:nvSpPr>
              <p:spPr>
                <a:xfrm>
                  <a:off x="3462932" y="4283772"/>
                  <a:ext cx="3010067" cy="823225"/>
                </a:xfrm>
                <a:custGeom>
                  <a:avLst/>
                  <a:gdLst>
                    <a:gd name="connsiteX0" fmla="*/ 3010067 w 3010067"/>
                    <a:gd name="connsiteY0" fmla="*/ 340424 h 823225"/>
                    <a:gd name="connsiteX1" fmla="*/ 3010067 w 3010067"/>
                    <a:gd name="connsiteY1" fmla="*/ 410623 h 823225"/>
                    <a:gd name="connsiteX2" fmla="*/ 2584205 w 3010067"/>
                    <a:gd name="connsiteY2" fmla="*/ 617696 h 823225"/>
                    <a:gd name="connsiteX3" fmla="*/ 462796 w 3010067"/>
                    <a:gd name="connsiteY3" fmla="*/ 607124 h 823225"/>
                    <a:gd name="connsiteX4" fmla="*/ 72 w 3010067"/>
                    <a:gd name="connsiteY4" fmla="*/ 71914 h 823225"/>
                    <a:gd name="connsiteX5" fmla="*/ 3501 w 3010067"/>
                    <a:gd name="connsiteY5" fmla="*/ 0 h 823225"/>
                    <a:gd name="connsiteX6" fmla="*/ 466225 w 3010067"/>
                    <a:gd name="connsiteY6" fmla="*/ 535305 h 823225"/>
                    <a:gd name="connsiteX7" fmla="*/ 2587634 w 3010067"/>
                    <a:gd name="connsiteY7" fmla="*/ 545878 h 823225"/>
                    <a:gd name="connsiteX8" fmla="*/ 3010067 w 3010067"/>
                    <a:gd name="connsiteY8" fmla="*/ 340424 h 82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067" h="823225">
                      <a:moveTo>
                        <a:pt x="3010067" y="340424"/>
                      </a:moveTo>
                      <a:lnTo>
                        <a:pt x="3010067" y="410623"/>
                      </a:lnTo>
                      <a:lnTo>
                        <a:pt x="2584205" y="617696"/>
                      </a:lnTo>
                      <a:cubicBezTo>
                        <a:pt x="2012419" y="895826"/>
                        <a:pt x="1060776" y="891064"/>
                        <a:pt x="462796" y="607124"/>
                      </a:cubicBezTo>
                      <a:cubicBezTo>
                        <a:pt x="151138" y="459105"/>
                        <a:pt x="-3833" y="264128"/>
                        <a:pt x="72" y="71914"/>
                      </a:cubicBezTo>
                      <a:lnTo>
                        <a:pt x="3501" y="0"/>
                      </a:lnTo>
                      <a:cubicBezTo>
                        <a:pt x="-404" y="192215"/>
                        <a:pt x="154567" y="387287"/>
                        <a:pt x="466225" y="535305"/>
                      </a:cubicBezTo>
                      <a:cubicBezTo>
                        <a:pt x="1064205" y="819245"/>
                        <a:pt x="2015848" y="824008"/>
                        <a:pt x="2587634" y="545878"/>
                      </a:cubicBezTo>
                      <a:lnTo>
                        <a:pt x="3010067" y="340424"/>
                      </a:lnTo>
                      <a:close/>
                    </a:path>
                  </a:pathLst>
                </a:custGeom>
                <a:solidFill>
                  <a:srgbClr val="3160AE"/>
                </a:solidFill>
                <a:ln w="9525" cap="flat">
                  <a:noFill/>
                  <a:prstDash val="solid"/>
                  <a:miter/>
                </a:ln>
              </p:spPr>
              <p:txBody>
                <a:bodyPr rtlCol="0" anchor="ctr"/>
                <a:lstStyle/>
                <a:p>
                  <a:endParaRPr lang="en-US" sz="2400">
                    <a:solidFill>
                      <a:prstClr val="black"/>
                    </a:solidFill>
                  </a:endParaRPr>
                </a:p>
              </p:txBody>
            </p:sp>
          </p:grpSp>
          <p:grpSp>
            <p:nvGrpSpPr>
              <p:cNvPr id="26" name="Graphic 5">
                <a:extLst>
                  <a:ext uri="{FF2B5EF4-FFF2-40B4-BE49-F238E27FC236}">
                    <a16:creationId xmlns="" xmlns:a16="http://schemas.microsoft.com/office/drawing/2014/main" id="{7B2ACCF1-124D-4584-84C5-3B8C2696F2D9}"/>
                  </a:ext>
                </a:extLst>
              </p:cNvPr>
              <p:cNvGrpSpPr/>
              <p:nvPr/>
            </p:nvGrpSpPr>
            <p:grpSpPr>
              <a:xfrm>
                <a:off x="7121651" y="4586953"/>
                <a:ext cx="2088260" cy="1079658"/>
                <a:chOff x="7121651" y="4586953"/>
                <a:chExt cx="2088260" cy="1079658"/>
              </a:xfrm>
            </p:grpSpPr>
            <p:sp>
              <p:nvSpPr>
                <p:cNvPr id="27" name="Freeform: Shape 25">
                  <a:extLst>
                    <a:ext uri="{FF2B5EF4-FFF2-40B4-BE49-F238E27FC236}">
                      <a16:creationId xmlns="" xmlns:a16="http://schemas.microsoft.com/office/drawing/2014/main" id="{11B3C7A8-4D38-458B-92CF-80837084A647}"/>
                    </a:ext>
                  </a:extLst>
                </p:cNvPr>
                <p:cNvSpPr/>
                <p:nvPr/>
              </p:nvSpPr>
              <p:spPr>
                <a:xfrm>
                  <a:off x="7125081" y="4586953"/>
                  <a:ext cx="2084831" cy="1007840"/>
                </a:xfrm>
                <a:custGeom>
                  <a:avLst/>
                  <a:gdLst>
                    <a:gd name="connsiteX0" fmla="*/ 2084832 w 2084831"/>
                    <a:gd name="connsiteY0" fmla="*/ 261652 h 1007840"/>
                    <a:gd name="connsiteX1" fmla="*/ 550735 w 2084831"/>
                    <a:gd name="connsiteY1" fmla="*/ 1007840 h 1007840"/>
                    <a:gd name="connsiteX2" fmla="*/ 0 w 2084831"/>
                    <a:gd name="connsiteY2" fmla="*/ 746379 h 1007840"/>
                    <a:gd name="connsiteX3" fmla="*/ 1534573 w 2084831"/>
                    <a:gd name="connsiteY3" fmla="*/ 0 h 1007840"/>
                  </a:gdLst>
                  <a:ahLst/>
                  <a:cxnLst>
                    <a:cxn ang="0">
                      <a:pos x="connsiteX0" y="connsiteY0"/>
                    </a:cxn>
                    <a:cxn ang="0">
                      <a:pos x="connsiteX1" y="connsiteY1"/>
                    </a:cxn>
                    <a:cxn ang="0">
                      <a:pos x="connsiteX2" y="connsiteY2"/>
                    </a:cxn>
                    <a:cxn ang="0">
                      <a:pos x="connsiteX3" y="connsiteY3"/>
                    </a:cxn>
                  </a:cxnLst>
                  <a:rect l="l" t="t" r="r" b="b"/>
                  <a:pathLst>
                    <a:path w="2084831" h="1007840">
                      <a:moveTo>
                        <a:pt x="2084832" y="261652"/>
                      </a:moveTo>
                      <a:lnTo>
                        <a:pt x="550735" y="1007840"/>
                      </a:lnTo>
                      <a:lnTo>
                        <a:pt x="0" y="746379"/>
                      </a:lnTo>
                      <a:lnTo>
                        <a:pt x="1534573" y="0"/>
                      </a:lnTo>
                      <a:close/>
                    </a:path>
                  </a:pathLst>
                </a:custGeom>
                <a:solidFill>
                  <a:srgbClr val="8FBF37"/>
                </a:solidFill>
                <a:ln w="9525" cap="flat">
                  <a:noFill/>
                  <a:prstDash val="solid"/>
                  <a:miter/>
                </a:ln>
              </p:spPr>
              <p:txBody>
                <a:bodyPr rtlCol="0" anchor="ctr"/>
                <a:lstStyle/>
                <a:p>
                  <a:endParaRPr lang="en-US" sz="2400">
                    <a:solidFill>
                      <a:prstClr val="black"/>
                    </a:solidFill>
                  </a:endParaRPr>
                </a:p>
              </p:txBody>
            </p:sp>
            <p:sp>
              <p:nvSpPr>
                <p:cNvPr id="28" name="Freeform: Shape 26">
                  <a:extLst>
                    <a:ext uri="{FF2B5EF4-FFF2-40B4-BE49-F238E27FC236}">
                      <a16:creationId xmlns="" xmlns:a16="http://schemas.microsoft.com/office/drawing/2014/main" id="{3EA8A224-BFE6-4DF7-80F5-ED3BCE20F963}"/>
                    </a:ext>
                  </a:extLst>
                </p:cNvPr>
                <p:cNvSpPr/>
                <p:nvPr/>
              </p:nvSpPr>
              <p:spPr>
                <a:xfrm>
                  <a:off x="7121651" y="5333332"/>
                  <a:ext cx="554164" cy="333279"/>
                </a:xfrm>
                <a:custGeom>
                  <a:avLst/>
                  <a:gdLst>
                    <a:gd name="connsiteX0" fmla="*/ 0 w 554164"/>
                    <a:gd name="connsiteY0" fmla="*/ 71819 h 333279"/>
                    <a:gd name="connsiteX1" fmla="*/ 3429 w 554164"/>
                    <a:gd name="connsiteY1" fmla="*/ 0 h 333279"/>
                    <a:gd name="connsiteX2" fmla="*/ 554164 w 554164"/>
                    <a:gd name="connsiteY2" fmla="*/ 261461 h 333279"/>
                    <a:gd name="connsiteX3" fmla="*/ 550736 w 554164"/>
                    <a:gd name="connsiteY3" fmla="*/ 333280 h 333279"/>
                  </a:gdLst>
                  <a:ahLst/>
                  <a:cxnLst>
                    <a:cxn ang="0">
                      <a:pos x="connsiteX0" y="connsiteY0"/>
                    </a:cxn>
                    <a:cxn ang="0">
                      <a:pos x="connsiteX1" y="connsiteY1"/>
                    </a:cxn>
                    <a:cxn ang="0">
                      <a:pos x="connsiteX2" y="connsiteY2"/>
                    </a:cxn>
                    <a:cxn ang="0">
                      <a:pos x="connsiteX3" y="connsiteY3"/>
                    </a:cxn>
                  </a:cxnLst>
                  <a:rect l="l" t="t" r="r" b="b"/>
                  <a:pathLst>
                    <a:path w="554164" h="333279">
                      <a:moveTo>
                        <a:pt x="0" y="71819"/>
                      </a:moveTo>
                      <a:lnTo>
                        <a:pt x="3429" y="0"/>
                      </a:lnTo>
                      <a:lnTo>
                        <a:pt x="554164" y="261461"/>
                      </a:lnTo>
                      <a:lnTo>
                        <a:pt x="550736" y="333280"/>
                      </a:lnTo>
                      <a:close/>
                    </a:path>
                  </a:pathLst>
                </a:custGeom>
                <a:solidFill>
                  <a:srgbClr val="8FBF37"/>
                </a:solidFill>
                <a:ln w="9525" cap="flat">
                  <a:noFill/>
                  <a:prstDash val="solid"/>
                  <a:miter/>
                </a:ln>
              </p:spPr>
              <p:txBody>
                <a:bodyPr rtlCol="0" anchor="ctr"/>
                <a:lstStyle/>
                <a:p>
                  <a:endParaRPr lang="en-US" sz="2400">
                    <a:solidFill>
                      <a:prstClr val="black"/>
                    </a:solidFill>
                  </a:endParaRPr>
                </a:p>
              </p:txBody>
            </p:sp>
            <p:sp>
              <p:nvSpPr>
                <p:cNvPr id="29" name="Freeform: Shape 27">
                  <a:extLst>
                    <a:ext uri="{FF2B5EF4-FFF2-40B4-BE49-F238E27FC236}">
                      <a16:creationId xmlns="" xmlns:a16="http://schemas.microsoft.com/office/drawing/2014/main" id="{F80ADA5C-BC39-4820-9AA7-4064BBB55770}"/>
                    </a:ext>
                  </a:extLst>
                </p:cNvPr>
                <p:cNvSpPr/>
                <p:nvPr/>
              </p:nvSpPr>
              <p:spPr>
                <a:xfrm>
                  <a:off x="7672387" y="4848605"/>
                  <a:ext cx="1537525" cy="818007"/>
                </a:xfrm>
                <a:custGeom>
                  <a:avLst/>
                  <a:gdLst>
                    <a:gd name="connsiteX0" fmla="*/ 1537525 w 1537525"/>
                    <a:gd name="connsiteY0" fmla="*/ 0 h 818007"/>
                    <a:gd name="connsiteX1" fmla="*/ 1537525 w 1537525"/>
                    <a:gd name="connsiteY1" fmla="*/ 70199 h 818007"/>
                    <a:gd name="connsiteX2" fmla="*/ 0 w 1537525"/>
                    <a:gd name="connsiteY2" fmla="*/ 818007 h 818007"/>
                    <a:gd name="connsiteX3" fmla="*/ 3429 w 1537525"/>
                    <a:gd name="connsiteY3" fmla="*/ 746188 h 818007"/>
                  </a:gdLst>
                  <a:ahLst/>
                  <a:cxnLst>
                    <a:cxn ang="0">
                      <a:pos x="connsiteX0" y="connsiteY0"/>
                    </a:cxn>
                    <a:cxn ang="0">
                      <a:pos x="connsiteX1" y="connsiteY1"/>
                    </a:cxn>
                    <a:cxn ang="0">
                      <a:pos x="connsiteX2" y="connsiteY2"/>
                    </a:cxn>
                    <a:cxn ang="0">
                      <a:pos x="connsiteX3" y="connsiteY3"/>
                    </a:cxn>
                  </a:cxnLst>
                  <a:rect l="l" t="t" r="r" b="b"/>
                  <a:pathLst>
                    <a:path w="1537525" h="818007">
                      <a:moveTo>
                        <a:pt x="1537525" y="0"/>
                      </a:moveTo>
                      <a:lnTo>
                        <a:pt x="1537525" y="70199"/>
                      </a:lnTo>
                      <a:lnTo>
                        <a:pt x="0" y="818007"/>
                      </a:lnTo>
                      <a:lnTo>
                        <a:pt x="3429" y="746188"/>
                      </a:lnTo>
                      <a:close/>
                    </a:path>
                  </a:pathLst>
                </a:custGeom>
                <a:solidFill>
                  <a:srgbClr val="8FBF37"/>
                </a:solidFill>
                <a:ln w="9525" cap="flat">
                  <a:noFill/>
                  <a:prstDash val="solid"/>
                  <a:miter/>
                </a:ln>
              </p:spPr>
              <p:txBody>
                <a:bodyPr rtlCol="0" anchor="ctr"/>
                <a:lstStyle/>
                <a:p>
                  <a:endParaRPr lang="en-US" sz="2400">
                    <a:solidFill>
                      <a:prstClr val="black"/>
                    </a:solidFill>
                  </a:endParaRPr>
                </a:p>
              </p:txBody>
            </p:sp>
          </p:grpSp>
        </p:grpSp>
        <p:grpSp>
          <p:nvGrpSpPr>
            <p:cNvPr id="7" name="Graphic 5">
              <a:extLst>
                <a:ext uri="{FF2B5EF4-FFF2-40B4-BE49-F238E27FC236}">
                  <a16:creationId xmlns="" xmlns:a16="http://schemas.microsoft.com/office/drawing/2014/main" id="{2B3FDF85-5CBF-48FA-B03F-0DA2C979924D}"/>
                </a:ext>
              </a:extLst>
            </p:cNvPr>
            <p:cNvGrpSpPr/>
            <p:nvPr/>
          </p:nvGrpSpPr>
          <p:grpSpPr>
            <a:xfrm>
              <a:off x="2817685" y="1928812"/>
              <a:ext cx="529406" cy="1099185"/>
              <a:chOff x="2817685" y="1928812"/>
              <a:chExt cx="529406" cy="1099185"/>
            </a:xfrm>
            <a:solidFill>
              <a:srgbClr val="CD3333"/>
            </a:solidFill>
          </p:grpSpPr>
          <p:sp>
            <p:nvSpPr>
              <p:cNvPr id="20" name="Freeform: Shape 18">
                <a:extLst>
                  <a:ext uri="{FF2B5EF4-FFF2-40B4-BE49-F238E27FC236}">
                    <a16:creationId xmlns="" xmlns:a16="http://schemas.microsoft.com/office/drawing/2014/main" id="{82E708B7-A374-4981-90F4-93D24376302E}"/>
                  </a:ext>
                </a:extLst>
              </p:cNvPr>
              <p:cNvSpPr/>
              <p:nvPr/>
            </p:nvSpPr>
            <p:spPr>
              <a:xfrm>
                <a:off x="2817685" y="1928812"/>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sz="2400">
                  <a:solidFill>
                    <a:prstClr val="black"/>
                  </a:solidFill>
                </a:endParaRPr>
              </a:p>
            </p:txBody>
          </p:sp>
          <p:sp>
            <p:nvSpPr>
              <p:cNvPr id="21" name="Isosceles Triangle 19">
                <a:extLst>
                  <a:ext uri="{FF2B5EF4-FFF2-40B4-BE49-F238E27FC236}">
                    <a16:creationId xmlns="" xmlns:a16="http://schemas.microsoft.com/office/drawing/2014/main" id="{0F8843C1-C94D-4D15-B450-090475F99D48}"/>
                  </a:ext>
                </a:extLst>
              </p:cNvPr>
              <p:cNvSpPr/>
              <p:nvPr/>
            </p:nvSpPr>
            <p:spPr>
              <a:xfrm rot="5400000">
                <a:off x="2961471" y="1811012"/>
                <a:ext cx="267819" cy="503420"/>
              </a:xfrm>
              <a:prstGeom prst="triangle">
                <a:avLst/>
              </a:prstGeom>
              <a:solidFill>
                <a:srgbClr val="FFAF22"/>
              </a:solidFill>
              <a:ln w="9525" cap="flat">
                <a:noFill/>
                <a:prstDash val="solid"/>
                <a:miter/>
              </a:ln>
            </p:spPr>
            <p:txBody>
              <a:bodyPr rtlCol="0" anchor="ctr"/>
              <a:lstStyle/>
              <a:p>
                <a:endParaRPr lang="en-US" sz="2400">
                  <a:solidFill>
                    <a:prstClr val="black"/>
                  </a:solidFill>
                </a:endParaRPr>
              </a:p>
            </p:txBody>
          </p:sp>
        </p:grpSp>
        <p:grpSp>
          <p:nvGrpSpPr>
            <p:cNvPr id="8" name="Graphic 5">
              <a:extLst>
                <a:ext uri="{FF2B5EF4-FFF2-40B4-BE49-F238E27FC236}">
                  <a16:creationId xmlns="" xmlns:a16="http://schemas.microsoft.com/office/drawing/2014/main" id="{8312DAC4-6B59-4CAE-836A-D5C2D780224D}"/>
                </a:ext>
              </a:extLst>
            </p:cNvPr>
            <p:cNvGrpSpPr/>
            <p:nvPr/>
          </p:nvGrpSpPr>
          <p:grpSpPr>
            <a:xfrm>
              <a:off x="3858768" y="3280865"/>
              <a:ext cx="514209" cy="1100157"/>
              <a:chOff x="3858768" y="3280865"/>
              <a:chExt cx="514209" cy="1100157"/>
            </a:xfrm>
            <a:solidFill>
              <a:srgbClr val="FFC000"/>
            </a:solidFill>
          </p:grpSpPr>
          <p:sp>
            <p:nvSpPr>
              <p:cNvPr id="18" name="Freeform: Shape 16">
                <a:extLst>
                  <a:ext uri="{FF2B5EF4-FFF2-40B4-BE49-F238E27FC236}">
                    <a16:creationId xmlns="" xmlns:a16="http://schemas.microsoft.com/office/drawing/2014/main" id="{4CFB840D-E9FA-4370-8CFC-C9C9E389BA00}"/>
                  </a:ext>
                </a:extLst>
              </p:cNvPr>
              <p:cNvSpPr/>
              <p:nvPr/>
            </p:nvSpPr>
            <p:spPr>
              <a:xfrm>
                <a:off x="3858768" y="3281838"/>
                <a:ext cx="9525" cy="1099184"/>
              </a:xfrm>
              <a:custGeom>
                <a:avLst/>
                <a:gdLst>
                  <a:gd name="connsiteX0" fmla="*/ 0 w 9525"/>
                  <a:gd name="connsiteY0" fmla="*/ 1099185 h 1099184"/>
                  <a:gd name="connsiteX1" fmla="*/ 0 w 9525"/>
                  <a:gd name="connsiteY1" fmla="*/ 0 h 1099184"/>
                </a:gdLst>
                <a:ahLst/>
                <a:cxnLst>
                  <a:cxn ang="0">
                    <a:pos x="connsiteX0" y="connsiteY0"/>
                  </a:cxn>
                  <a:cxn ang="0">
                    <a:pos x="connsiteX1" y="connsiteY1"/>
                  </a:cxn>
                </a:cxnLst>
                <a:rect l="l" t="t" r="r" b="b"/>
                <a:pathLst>
                  <a:path w="9525" h="1099184">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sz="2400">
                  <a:solidFill>
                    <a:prstClr val="black"/>
                  </a:solidFill>
                </a:endParaRPr>
              </a:p>
            </p:txBody>
          </p:sp>
          <p:sp>
            <p:nvSpPr>
              <p:cNvPr id="19" name="Isosceles Triangle 17">
                <a:extLst>
                  <a:ext uri="{FF2B5EF4-FFF2-40B4-BE49-F238E27FC236}">
                    <a16:creationId xmlns="" xmlns:a16="http://schemas.microsoft.com/office/drawing/2014/main" id="{E6CCB1D8-52E1-456C-A769-6EF5579DD4E2}"/>
                  </a:ext>
                </a:extLst>
              </p:cNvPr>
              <p:cNvSpPr/>
              <p:nvPr/>
            </p:nvSpPr>
            <p:spPr>
              <a:xfrm rot="5400000">
                <a:off x="3987382" y="3163040"/>
                <a:ext cx="267769" cy="503420"/>
              </a:xfrm>
              <a:prstGeom prst="triangle">
                <a:avLst/>
              </a:prstGeom>
              <a:solidFill>
                <a:srgbClr val="3160AE"/>
              </a:solidFill>
              <a:ln w="9525" cap="flat">
                <a:noFill/>
                <a:prstDash val="solid"/>
                <a:miter/>
              </a:ln>
            </p:spPr>
            <p:txBody>
              <a:bodyPr rtlCol="0" anchor="ctr"/>
              <a:lstStyle/>
              <a:p>
                <a:endParaRPr lang="en-US" sz="2400">
                  <a:solidFill>
                    <a:prstClr val="black"/>
                  </a:solidFill>
                </a:endParaRPr>
              </a:p>
            </p:txBody>
          </p:sp>
        </p:grpSp>
        <p:grpSp>
          <p:nvGrpSpPr>
            <p:cNvPr id="9" name="Graphic 5">
              <a:extLst>
                <a:ext uri="{FF2B5EF4-FFF2-40B4-BE49-F238E27FC236}">
                  <a16:creationId xmlns="" xmlns:a16="http://schemas.microsoft.com/office/drawing/2014/main" id="{5DE83722-A98B-4E0C-97C3-EBE963B0B79C}"/>
                </a:ext>
              </a:extLst>
            </p:cNvPr>
            <p:cNvGrpSpPr/>
            <p:nvPr/>
          </p:nvGrpSpPr>
          <p:grpSpPr>
            <a:xfrm>
              <a:off x="7724679" y="4201953"/>
              <a:ext cx="522411" cy="1099185"/>
              <a:chOff x="7724679" y="4201953"/>
              <a:chExt cx="522411" cy="1099185"/>
            </a:xfrm>
            <a:solidFill>
              <a:srgbClr val="5B9BD5"/>
            </a:solidFill>
          </p:grpSpPr>
          <p:sp>
            <p:nvSpPr>
              <p:cNvPr id="16" name="Freeform: Shape 14">
                <a:extLst>
                  <a:ext uri="{FF2B5EF4-FFF2-40B4-BE49-F238E27FC236}">
                    <a16:creationId xmlns="" xmlns:a16="http://schemas.microsoft.com/office/drawing/2014/main" id="{2C2F06D9-8965-49D5-B143-25B2AF87A05B}"/>
                  </a:ext>
                </a:extLst>
              </p:cNvPr>
              <p:cNvSpPr/>
              <p:nvPr/>
            </p:nvSpPr>
            <p:spPr>
              <a:xfrm>
                <a:off x="7724679" y="4201953"/>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sz="2400">
                  <a:solidFill>
                    <a:prstClr val="black"/>
                  </a:solidFill>
                </a:endParaRPr>
              </a:p>
            </p:txBody>
          </p:sp>
          <p:sp>
            <p:nvSpPr>
              <p:cNvPr id="17" name="Isosceles Triangle 15">
                <a:extLst>
                  <a:ext uri="{FF2B5EF4-FFF2-40B4-BE49-F238E27FC236}">
                    <a16:creationId xmlns="" xmlns:a16="http://schemas.microsoft.com/office/drawing/2014/main" id="{E6841C61-8178-459F-8341-7BB404D6F3F0}"/>
                  </a:ext>
                </a:extLst>
              </p:cNvPr>
              <p:cNvSpPr/>
              <p:nvPr/>
            </p:nvSpPr>
            <p:spPr>
              <a:xfrm rot="5400000">
                <a:off x="7861471" y="4084153"/>
                <a:ext cx="267818" cy="503420"/>
              </a:xfrm>
              <a:prstGeom prst="triangle">
                <a:avLst/>
              </a:prstGeom>
              <a:solidFill>
                <a:srgbClr val="8FBF37"/>
              </a:solidFill>
              <a:ln w="9525" cap="flat">
                <a:noFill/>
                <a:prstDash val="solid"/>
                <a:miter/>
              </a:ln>
            </p:spPr>
            <p:txBody>
              <a:bodyPr rtlCol="0" anchor="ctr"/>
              <a:lstStyle/>
              <a:p>
                <a:endParaRPr lang="en-US" sz="2400">
                  <a:solidFill>
                    <a:prstClr val="black"/>
                  </a:solidFill>
                </a:endParaRPr>
              </a:p>
            </p:txBody>
          </p:sp>
        </p:grpSp>
        <p:grpSp>
          <p:nvGrpSpPr>
            <p:cNvPr id="10" name="Graphic 5">
              <a:extLst>
                <a:ext uri="{FF2B5EF4-FFF2-40B4-BE49-F238E27FC236}">
                  <a16:creationId xmlns="" xmlns:a16="http://schemas.microsoft.com/office/drawing/2014/main" id="{FC46E0BF-54DC-465A-BEC9-D4D27E7439DA}"/>
                </a:ext>
              </a:extLst>
            </p:cNvPr>
            <p:cNvGrpSpPr/>
            <p:nvPr/>
          </p:nvGrpSpPr>
          <p:grpSpPr>
            <a:xfrm>
              <a:off x="6051327" y="1195387"/>
              <a:ext cx="522790" cy="1099185"/>
              <a:chOff x="6051327" y="1195387"/>
              <a:chExt cx="522790" cy="1099185"/>
            </a:xfrm>
            <a:solidFill>
              <a:srgbClr val="ED7D31"/>
            </a:solidFill>
          </p:grpSpPr>
          <p:sp>
            <p:nvSpPr>
              <p:cNvPr id="14" name="Freeform: Shape 12">
                <a:extLst>
                  <a:ext uri="{FF2B5EF4-FFF2-40B4-BE49-F238E27FC236}">
                    <a16:creationId xmlns="" xmlns:a16="http://schemas.microsoft.com/office/drawing/2014/main" id="{59B63BB6-B4A0-4EA4-B596-28717670E72C}"/>
                  </a:ext>
                </a:extLst>
              </p:cNvPr>
              <p:cNvSpPr/>
              <p:nvPr/>
            </p:nvSpPr>
            <p:spPr>
              <a:xfrm>
                <a:off x="6051327" y="1195387"/>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sz="2400">
                  <a:solidFill>
                    <a:prstClr val="black"/>
                  </a:solidFill>
                </a:endParaRPr>
              </a:p>
            </p:txBody>
          </p:sp>
          <p:sp>
            <p:nvSpPr>
              <p:cNvPr id="15" name="Isosceles Triangle 13">
                <a:extLst>
                  <a:ext uri="{FF2B5EF4-FFF2-40B4-BE49-F238E27FC236}">
                    <a16:creationId xmlns="" xmlns:a16="http://schemas.microsoft.com/office/drawing/2014/main" id="{9E235C82-BB43-4EC4-87B3-B7ED4A112D5F}"/>
                  </a:ext>
                </a:extLst>
              </p:cNvPr>
              <p:cNvSpPr/>
              <p:nvPr/>
            </p:nvSpPr>
            <p:spPr>
              <a:xfrm rot="5400000">
                <a:off x="6188522" y="1079350"/>
                <a:ext cx="267769" cy="503420"/>
              </a:xfrm>
              <a:prstGeom prst="triangle">
                <a:avLst/>
              </a:prstGeom>
              <a:solidFill>
                <a:srgbClr val="FF3B2B"/>
              </a:solidFill>
              <a:ln w="9525" cap="flat">
                <a:noFill/>
                <a:prstDash val="solid"/>
                <a:miter/>
              </a:ln>
            </p:spPr>
            <p:txBody>
              <a:bodyPr rtlCol="0" anchor="ctr"/>
              <a:lstStyle/>
              <a:p>
                <a:endParaRPr lang="en-US" sz="2400">
                  <a:solidFill>
                    <a:prstClr val="black"/>
                  </a:solidFill>
                </a:endParaRPr>
              </a:p>
            </p:txBody>
          </p:sp>
        </p:grpSp>
        <p:grpSp>
          <p:nvGrpSpPr>
            <p:cNvPr id="11" name="Graphic 5">
              <a:extLst>
                <a:ext uri="{FF2B5EF4-FFF2-40B4-BE49-F238E27FC236}">
                  <a16:creationId xmlns="" xmlns:a16="http://schemas.microsoft.com/office/drawing/2014/main" id="{420E5654-8286-4178-A700-8CFE1597AC22}"/>
                </a:ext>
              </a:extLst>
            </p:cNvPr>
            <p:cNvGrpSpPr/>
            <p:nvPr/>
          </p:nvGrpSpPr>
          <p:grpSpPr>
            <a:xfrm>
              <a:off x="9209913" y="2692712"/>
              <a:ext cx="529406" cy="1099190"/>
              <a:chOff x="9209913" y="2692712"/>
              <a:chExt cx="529406" cy="1099190"/>
            </a:xfrm>
            <a:solidFill>
              <a:srgbClr val="70AD47"/>
            </a:solidFill>
          </p:grpSpPr>
          <p:sp>
            <p:nvSpPr>
              <p:cNvPr id="12" name="Freeform: Shape 10">
                <a:extLst>
                  <a:ext uri="{FF2B5EF4-FFF2-40B4-BE49-F238E27FC236}">
                    <a16:creationId xmlns="" xmlns:a16="http://schemas.microsoft.com/office/drawing/2014/main" id="{D2A3A09E-1CF9-47B7-8581-9F045AEABD7E}"/>
                  </a:ext>
                </a:extLst>
              </p:cNvPr>
              <p:cNvSpPr/>
              <p:nvPr/>
            </p:nvSpPr>
            <p:spPr>
              <a:xfrm>
                <a:off x="9209913" y="2692717"/>
                <a:ext cx="9525" cy="1099185"/>
              </a:xfrm>
              <a:custGeom>
                <a:avLst/>
                <a:gdLst>
                  <a:gd name="connsiteX0" fmla="*/ 0 w 9525"/>
                  <a:gd name="connsiteY0" fmla="*/ 1099185 h 1099185"/>
                  <a:gd name="connsiteX1" fmla="*/ 0 w 9525"/>
                  <a:gd name="connsiteY1" fmla="*/ 0 h 1099185"/>
                </a:gdLst>
                <a:ahLst/>
                <a:cxnLst>
                  <a:cxn ang="0">
                    <a:pos x="connsiteX0" y="connsiteY0"/>
                  </a:cxn>
                  <a:cxn ang="0">
                    <a:pos x="connsiteX1" y="connsiteY1"/>
                  </a:cxn>
                </a:cxnLst>
                <a:rect l="l" t="t" r="r" b="b"/>
                <a:pathLst>
                  <a:path w="9525" h="1099185">
                    <a:moveTo>
                      <a:pt x="0" y="1099185"/>
                    </a:moveTo>
                    <a:lnTo>
                      <a:pt x="0" y="0"/>
                    </a:lnTo>
                  </a:path>
                </a:pathLst>
              </a:custGeom>
              <a:ln w="57150" cap="flat">
                <a:solidFill>
                  <a:schemeClr val="tx1">
                    <a:lumMod val="50000"/>
                    <a:lumOff val="50000"/>
                  </a:schemeClr>
                </a:solidFill>
                <a:prstDash val="solid"/>
                <a:miter/>
              </a:ln>
            </p:spPr>
            <p:txBody>
              <a:bodyPr rtlCol="0" anchor="ctr"/>
              <a:lstStyle/>
              <a:p>
                <a:endParaRPr lang="en-US" sz="2400">
                  <a:solidFill>
                    <a:prstClr val="black"/>
                  </a:solidFill>
                </a:endParaRPr>
              </a:p>
            </p:txBody>
          </p:sp>
          <p:sp>
            <p:nvSpPr>
              <p:cNvPr id="13" name="Isosceles Triangle 11">
                <a:extLst>
                  <a:ext uri="{FF2B5EF4-FFF2-40B4-BE49-F238E27FC236}">
                    <a16:creationId xmlns="" xmlns:a16="http://schemas.microsoft.com/office/drawing/2014/main" id="{6011FC1D-8E29-46CE-9AA4-FE2145A2175F}"/>
                  </a:ext>
                </a:extLst>
              </p:cNvPr>
              <p:cNvSpPr/>
              <p:nvPr/>
            </p:nvSpPr>
            <p:spPr>
              <a:xfrm rot="5400000">
                <a:off x="9353698" y="2574913"/>
                <a:ext cx="267821" cy="503420"/>
              </a:xfrm>
              <a:prstGeom prst="triangle">
                <a:avLst/>
              </a:prstGeom>
              <a:solidFill>
                <a:srgbClr val="69B9EE"/>
              </a:solidFill>
              <a:ln w="9525" cap="flat">
                <a:noFill/>
                <a:prstDash val="solid"/>
                <a:miter/>
              </a:ln>
            </p:spPr>
            <p:txBody>
              <a:bodyPr rtlCol="0" anchor="ctr"/>
              <a:lstStyle/>
              <a:p>
                <a:endParaRPr lang="en-US" sz="2400">
                  <a:solidFill>
                    <a:prstClr val="black"/>
                  </a:solidFill>
                </a:endParaRPr>
              </a:p>
            </p:txBody>
          </p:sp>
        </p:grpSp>
      </p:grpSp>
      <p:grpSp>
        <p:nvGrpSpPr>
          <p:cNvPr id="42" name="Group 73">
            <a:extLst>
              <a:ext uri="{FF2B5EF4-FFF2-40B4-BE49-F238E27FC236}">
                <a16:creationId xmlns="" xmlns:a16="http://schemas.microsoft.com/office/drawing/2014/main" id="{B45635B2-EB83-496E-8FA5-232E791B134E}"/>
              </a:ext>
            </a:extLst>
          </p:cNvPr>
          <p:cNvGrpSpPr/>
          <p:nvPr/>
        </p:nvGrpSpPr>
        <p:grpSpPr>
          <a:xfrm>
            <a:off x="1551152" y="2566103"/>
            <a:ext cx="9078688" cy="3989487"/>
            <a:chOff x="2266950" y="2294599"/>
            <a:chExt cx="7661432" cy="3372013"/>
          </a:xfrm>
        </p:grpSpPr>
        <p:sp>
          <p:nvSpPr>
            <p:cNvPr id="43" name="Freeform: Shape 74">
              <a:extLst>
                <a:ext uri="{FF2B5EF4-FFF2-40B4-BE49-F238E27FC236}">
                  <a16:creationId xmlns="" xmlns:a16="http://schemas.microsoft.com/office/drawing/2014/main" id="{5D6D0DB6-D23D-42A9-944E-066A4AADC093}"/>
                </a:ext>
              </a:extLst>
            </p:cNvPr>
            <p:cNvSpPr/>
            <p:nvPr/>
          </p:nvSpPr>
          <p:spPr>
            <a:xfrm>
              <a:off x="6472999" y="3831458"/>
              <a:ext cx="2693990" cy="862937"/>
            </a:xfrm>
            <a:custGeom>
              <a:avLst/>
              <a:gdLst>
                <a:gd name="connsiteX0" fmla="*/ 2693956 w 2693990"/>
                <a:gd name="connsiteY0" fmla="*/ 369923 h 862937"/>
                <a:gd name="connsiteX1" fmla="*/ 2690527 w 2693990"/>
                <a:gd name="connsiteY1" fmla="*/ 441742 h 862937"/>
                <a:gd name="connsiteX2" fmla="*/ 2462784 w 2693990"/>
                <a:gd name="connsiteY2" fmla="*/ 178280 h 862937"/>
                <a:gd name="connsiteX3" fmla="*/ 1418559 w 2693990"/>
                <a:gd name="connsiteY3" fmla="*/ 173041 h 862937"/>
                <a:gd name="connsiteX4" fmla="*/ 0 w 2693990"/>
                <a:gd name="connsiteY4" fmla="*/ 862937 h 862937"/>
                <a:gd name="connsiteX5" fmla="*/ 0 w 2693990"/>
                <a:gd name="connsiteY5" fmla="*/ 792738 h 862937"/>
                <a:gd name="connsiteX6" fmla="*/ 1421987 w 2693990"/>
                <a:gd name="connsiteY6" fmla="*/ 101128 h 862937"/>
                <a:gd name="connsiteX7" fmla="*/ 2466213 w 2693990"/>
                <a:gd name="connsiteY7" fmla="*/ 106366 h 862937"/>
                <a:gd name="connsiteX8" fmla="*/ 2693956 w 2693990"/>
                <a:gd name="connsiteY8" fmla="*/ 369923 h 86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990" h="862937">
                  <a:moveTo>
                    <a:pt x="2693956" y="369923"/>
                  </a:moveTo>
                  <a:lnTo>
                    <a:pt x="2690527" y="441742"/>
                  </a:lnTo>
                  <a:cubicBezTo>
                    <a:pt x="2692432" y="347063"/>
                    <a:pt x="2616137" y="251051"/>
                    <a:pt x="2462784" y="178280"/>
                  </a:cubicBezTo>
                  <a:cubicBezTo>
                    <a:pt x="2168462" y="38453"/>
                    <a:pt x="1700022" y="36167"/>
                    <a:pt x="1418559" y="173041"/>
                  </a:cubicBezTo>
                  <a:lnTo>
                    <a:pt x="0" y="862937"/>
                  </a:lnTo>
                  <a:lnTo>
                    <a:pt x="0" y="792738"/>
                  </a:lnTo>
                  <a:lnTo>
                    <a:pt x="1421987" y="101128"/>
                  </a:lnTo>
                  <a:cubicBezTo>
                    <a:pt x="1703356" y="-35747"/>
                    <a:pt x="2171891" y="-33365"/>
                    <a:pt x="2466213" y="106366"/>
                  </a:cubicBezTo>
                  <a:cubicBezTo>
                    <a:pt x="2619566" y="179233"/>
                    <a:pt x="2695861" y="275245"/>
                    <a:pt x="2693956" y="369923"/>
                  </a:cubicBez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sp>
          <p:nvSpPr>
            <p:cNvPr id="44" name="Freeform: Shape 75">
              <a:extLst>
                <a:ext uri="{FF2B5EF4-FFF2-40B4-BE49-F238E27FC236}">
                  <a16:creationId xmlns="" xmlns:a16="http://schemas.microsoft.com/office/drawing/2014/main" id="{B460B400-DC29-4859-B355-317F1FF53930}"/>
                </a:ext>
              </a:extLst>
            </p:cNvPr>
            <p:cNvSpPr/>
            <p:nvPr/>
          </p:nvSpPr>
          <p:spPr>
            <a:xfrm>
              <a:off x="9209912" y="4217097"/>
              <a:ext cx="718470" cy="701706"/>
            </a:xfrm>
            <a:custGeom>
              <a:avLst/>
              <a:gdLst>
                <a:gd name="connsiteX0" fmla="*/ 718471 w 718470"/>
                <a:gd name="connsiteY0" fmla="*/ 0 h 701706"/>
                <a:gd name="connsiteX1" fmla="*/ 715042 w 718470"/>
                <a:gd name="connsiteY1" fmla="*/ 71819 h 701706"/>
                <a:gd name="connsiteX2" fmla="*/ 299942 w 718470"/>
                <a:gd name="connsiteY2" fmla="*/ 555784 h 701706"/>
                <a:gd name="connsiteX3" fmla="*/ 0 w 718470"/>
                <a:gd name="connsiteY3" fmla="*/ 701707 h 701706"/>
                <a:gd name="connsiteX4" fmla="*/ 0 w 718470"/>
                <a:gd name="connsiteY4" fmla="*/ 631508 h 701706"/>
                <a:gd name="connsiteX5" fmla="*/ 303372 w 718470"/>
                <a:gd name="connsiteY5" fmla="*/ 483965 h 701706"/>
                <a:gd name="connsiteX6" fmla="*/ 718471 w 718470"/>
                <a:gd name="connsiteY6" fmla="*/ 0 h 7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470" h="701706">
                  <a:moveTo>
                    <a:pt x="718471" y="0"/>
                  </a:moveTo>
                  <a:lnTo>
                    <a:pt x="715042" y="71819"/>
                  </a:lnTo>
                  <a:cubicBezTo>
                    <a:pt x="711518" y="248412"/>
                    <a:pt x="573691" y="422720"/>
                    <a:pt x="299942" y="555784"/>
                  </a:cubicBezTo>
                  <a:lnTo>
                    <a:pt x="0" y="701707"/>
                  </a:lnTo>
                  <a:lnTo>
                    <a:pt x="0" y="631508"/>
                  </a:lnTo>
                  <a:lnTo>
                    <a:pt x="303372" y="483965"/>
                  </a:lnTo>
                  <a:cubicBezTo>
                    <a:pt x="577120" y="350806"/>
                    <a:pt x="714851" y="176594"/>
                    <a:pt x="718471" y="0"/>
                  </a:cubicBez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sp>
          <p:nvSpPr>
            <p:cNvPr id="45" name="Freeform: Shape 76">
              <a:extLst>
                <a:ext uri="{FF2B5EF4-FFF2-40B4-BE49-F238E27FC236}">
                  <a16:creationId xmlns="" xmlns:a16="http://schemas.microsoft.com/office/drawing/2014/main" id="{9DA6FFB9-BF1F-4EF4-8643-B1B7F37117E5}"/>
                </a:ext>
              </a:extLst>
            </p:cNvPr>
            <p:cNvSpPr/>
            <p:nvPr/>
          </p:nvSpPr>
          <p:spPr>
            <a:xfrm>
              <a:off x="2266950" y="3027996"/>
              <a:ext cx="554164" cy="333375"/>
            </a:xfrm>
            <a:custGeom>
              <a:avLst/>
              <a:gdLst>
                <a:gd name="connsiteX0" fmla="*/ 0 w 554164"/>
                <a:gd name="connsiteY0" fmla="*/ 71914 h 333375"/>
                <a:gd name="connsiteX1" fmla="*/ 3429 w 554164"/>
                <a:gd name="connsiteY1" fmla="*/ 0 h 333375"/>
                <a:gd name="connsiteX2" fmla="*/ 554165 w 554164"/>
                <a:gd name="connsiteY2" fmla="*/ 261461 h 333375"/>
                <a:gd name="connsiteX3" fmla="*/ 550736 w 554164"/>
                <a:gd name="connsiteY3" fmla="*/ 333375 h 333375"/>
              </a:gdLst>
              <a:ahLst/>
              <a:cxnLst>
                <a:cxn ang="0">
                  <a:pos x="connsiteX0" y="connsiteY0"/>
                </a:cxn>
                <a:cxn ang="0">
                  <a:pos x="connsiteX1" y="connsiteY1"/>
                </a:cxn>
                <a:cxn ang="0">
                  <a:pos x="connsiteX2" y="connsiteY2"/>
                </a:cxn>
                <a:cxn ang="0">
                  <a:pos x="connsiteX3" y="connsiteY3"/>
                </a:cxn>
              </a:cxnLst>
              <a:rect l="l" t="t" r="r" b="b"/>
              <a:pathLst>
                <a:path w="554164" h="333375">
                  <a:moveTo>
                    <a:pt x="0" y="71914"/>
                  </a:moveTo>
                  <a:lnTo>
                    <a:pt x="3429" y="0"/>
                  </a:lnTo>
                  <a:lnTo>
                    <a:pt x="554165" y="261461"/>
                  </a:lnTo>
                  <a:lnTo>
                    <a:pt x="550736" y="333375"/>
                  </a:lnTo>
                  <a:close/>
                </a:path>
              </a:pathLst>
            </a:custGeom>
            <a:solidFill>
              <a:schemeClr val="bg1">
                <a:alpha val="25000"/>
              </a:schemeClr>
            </a:solidFill>
            <a:ln w="9525" cap="flat">
              <a:noFill/>
              <a:prstDash val="solid"/>
              <a:miter/>
            </a:ln>
          </p:spPr>
          <p:txBody>
            <a:bodyPr rtlCol="0" anchor="ctr"/>
            <a:lstStyle/>
            <a:p>
              <a:endParaRPr lang="en-US" sz="2400">
                <a:solidFill>
                  <a:prstClr val="black"/>
                </a:solidFill>
              </a:endParaRPr>
            </a:p>
          </p:txBody>
        </p:sp>
        <p:sp>
          <p:nvSpPr>
            <p:cNvPr id="46" name="Freeform: Shape 77">
              <a:extLst>
                <a:ext uri="{FF2B5EF4-FFF2-40B4-BE49-F238E27FC236}">
                  <a16:creationId xmlns="" xmlns:a16="http://schemas.microsoft.com/office/drawing/2014/main" id="{0AEBD3B0-A9D8-4C1C-B9E0-0C7F38E87107}"/>
                </a:ext>
              </a:extLst>
            </p:cNvPr>
            <p:cNvSpPr/>
            <p:nvPr/>
          </p:nvSpPr>
          <p:spPr>
            <a:xfrm>
              <a:off x="2817685" y="2541555"/>
              <a:ext cx="1541049" cy="819816"/>
            </a:xfrm>
            <a:custGeom>
              <a:avLst/>
              <a:gdLst>
                <a:gd name="connsiteX0" fmla="*/ 1541050 w 1541049"/>
                <a:gd name="connsiteY0" fmla="*/ 0 h 819816"/>
                <a:gd name="connsiteX1" fmla="*/ 1541050 w 1541049"/>
                <a:gd name="connsiteY1" fmla="*/ 70199 h 819816"/>
                <a:gd name="connsiteX2" fmla="*/ 0 w 1541049"/>
                <a:gd name="connsiteY2" fmla="*/ 819817 h 819816"/>
                <a:gd name="connsiteX3" fmla="*/ 3429 w 1541049"/>
                <a:gd name="connsiteY3" fmla="*/ 747903 h 819816"/>
              </a:gdLst>
              <a:ahLst/>
              <a:cxnLst>
                <a:cxn ang="0">
                  <a:pos x="connsiteX0" y="connsiteY0"/>
                </a:cxn>
                <a:cxn ang="0">
                  <a:pos x="connsiteX1" y="connsiteY1"/>
                </a:cxn>
                <a:cxn ang="0">
                  <a:pos x="connsiteX2" y="connsiteY2"/>
                </a:cxn>
                <a:cxn ang="0">
                  <a:pos x="connsiteX3" y="connsiteY3"/>
                </a:cxn>
              </a:cxnLst>
              <a:rect l="l" t="t" r="r" b="b"/>
              <a:pathLst>
                <a:path w="1541049" h="819816">
                  <a:moveTo>
                    <a:pt x="1541050" y="0"/>
                  </a:moveTo>
                  <a:lnTo>
                    <a:pt x="1541050" y="70199"/>
                  </a:lnTo>
                  <a:lnTo>
                    <a:pt x="0" y="819817"/>
                  </a:lnTo>
                  <a:lnTo>
                    <a:pt x="3429" y="747903"/>
                  </a:ln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sp>
          <p:nvSpPr>
            <p:cNvPr id="47" name="Freeform: Shape 78">
              <a:extLst>
                <a:ext uri="{FF2B5EF4-FFF2-40B4-BE49-F238E27FC236}">
                  <a16:creationId xmlns="" xmlns:a16="http://schemas.microsoft.com/office/drawing/2014/main" id="{A95750E3-F0D1-4FB4-A43D-2A2BA786B0CB}"/>
                </a:ext>
              </a:extLst>
            </p:cNvPr>
            <p:cNvSpPr/>
            <p:nvPr/>
          </p:nvSpPr>
          <p:spPr>
            <a:xfrm>
              <a:off x="4358735" y="2294599"/>
              <a:ext cx="1571758" cy="536991"/>
            </a:xfrm>
            <a:custGeom>
              <a:avLst/>
              <a:gdLst>
                <a:gd name="connsiteX0" fmla="*/ 1571720 w 1571758"/>
                <a:gd name="connsiteY0" fmla="*/ 369828 h 536991"/>
                <a:gd name="connsiteX1" fmla="*/ 1568386 w 1571758"/>
                <a:gd name="connsiteY1" fmla="*/ 536992 h 536991"/>
                <a:gd name="connsiteX2" fmla="*/ 1340549 w 1571758"/>
                <a:gd name="connsiteY2" fmla="*/ 178280 h 536991"/>
                <a:gd name="connsiteX3" fmla="*/ 296323 w 1571758"/>
                <a:gd name="connsiteY3" fmla="*/ 173041 h 536991"/>
                <a:gd name="connsiteX4" fmla="*/ 0 w 1571758"/>
                <a:gd name="connsiteY4" fmla="*/ 317155 h 536991"/>
                <a:gd name="connsiteX5" fmla="*/ 0 w 1571758"/>
                <a:gd name="connsiteY5" fmla="*/ 246955 h 536991"/>
                <a:gd name="connsiteX6" fmla="*/ 299752 w 1571758"/>
                <a:gd name="connsiteY6" fmla="*/ 101128 h 536991"/>
                <a:gd name="connsiteX7" fmla="*/ 1343977 w 1571758"/>
                <a:gd name="connsiteY7" fmla="*/ 106366 h 536991"/>
                <a:gd name="connsiteX8" fmla="*/ 1571720 w 1571758"/>
                <a:gd name="connsiteY8" fmla="*/ 369828 h 5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758" h="536991">
                  <a:moveTo>
                    <a:pt x="1571720" y="369828"/>
                  </a:moveTo>
                  <a:lnTo>
                    <a:pt x="1568386" y="536992"/>
                  </a:lnTo>
                  <a:cubicBezTo>
                    <a:pt x="1570292" y="442313"/>
                    <a:pt x="1493996" y="251051"/>
                    <a:pt x="1340549" y="178280"/>
                  </a:cubicBezTo>
                  <a:cubicBezTo>
                    <a:pt x="1046226" y="38453"/>
                    <a:pt x="577786" y="36167"/>
                    <a:pt x="296323" y="173041"/>
                  </a:cubicBezTo>
                  <a:lnTo>
                    <a:pt x="0" y="317155"/>
                  </a:lnTo>
                  <a:lnTo>
                    <a:pt x="0" y="246955"/>
                  </a:lnTo>
                  <a:lnTo>
                    <a:pt x="299752" y="101128"/>
                  </a:lnTo>
                  <a:cubicBezTo>
                    <a:pt x="581216" y="-35747"/>
                    <a:pt x="1049655" y="-33365"/>
                    <a:pt x="1343977" y="106366"/>
                  </a:cubicBezTo>
                  <a:cubicBezTo>
                    <a:pt x="1497425" y="179233"/>
                    <a:pt x="1573720" y="275245"/>
                    <a:pt x="1571720" y="369828"/>
                  </a:cubicBez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sp>
          <p:nvSpPr>
            <p:cNvPr id="48" name="Freeform: Shape 79">
              <a:extLst>
                <a:ext uri="{FF2B5EF4-FFF2-40B4-BE49-F238E27FC236}">
                  <a16:creationId xmlns="" xmlns:a16="http://schemas.microsoft.com/office/drawing/2014/main" id="{1D8087CD-FFAC-47F0-B036-A288099C6D91}"/>
                </a:ext>
              </a:extLst>
            </p:cNvPr>
            <p:cNvSpPr/>
            <p:nvPr/>
          </p:nvSpPr>
          <p:spPr>
            <a:xfrm>
              <a:off x="4856035" y="2680239"/>
              <a:ext cx="1835943" cy="1245107"/>
            </a:xfrm>
            <a:custGeom>
              <a:avLst/>
              <a:gdLst>
                <a:gd name="connsiteX0" fmla="*/ 1835944 w 1835943"/>
                <a:gd name="connsiteY0" fmla="*/ 0 h 1245107"/>
                <a:gd name="connsiteX1" fmla="*/ 1832515 w 1835943"/>
                <a:gd name="connsiteY1" fmla="*/ 71818 h 1245107"/>
                <a:gd name="connsiteX2" fmla="*/ 1417320 w 1835943"/>
                <a:gd name="connsiteY2" fmla="*/ 555784 h 1245107"/>
                <a:gd name="connsiteX3" fmla="*/ 0 w 1835943"/>
                <a:gd name="connsiteY3" fmla="*/ 1245108 h 1245107"/>
                <a:gd name="connsiteX4" fmla="*/ 0 w 1835943"/>
                <a:gd name="connsiteY4" fmla="*/ 1175004 h 1245107"/>
                <a:gd name="connsiteX5" fmla="*/ 1420749 w 1835943"/>
                <a:gd name="connsiteY5" fmla="*/ 483965 h 1245107"/>
                <a:gd name="connsiteX6" fmla="*/ 1835944 w 1835943"/>
                <a:gd name="connsiteY6" fmla="*/ 0 h 124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5943" h="1245107">
                  <a:moveTo>
                    <a:pt x="1835944" y="0"/>
                  </a:moveTo>
                  <a:lnTo>
                    <a:pt x="1832515" y="71818"/>
                  </a:lnTo>
                  <a:cubicBezTo>
                    <a:pt x="1828895" y="248412"/>
                    <a:pt x="1691068" y="422624"/>
                    <a:pt x="1417320" y="555784"/>
                  </a:cubicBezTo>
                  <a:lnTo>
                    <a:pt x="0" y="1245108"/>
                  </a:lnTo>
                  <a:lnTo>
                    <a:pt x="0" y="1175004"/>
                  </a:lnTo>
                  <a:lnTo>
                    <a:pt x="1420749" y="483965"/>
                  </a:lnTo>
                  <a:cubicBezTo>
                    <a:pt x="1694498" y="350806"/>
                    <a:pt x="1832324" y="176593"/>
                    <a:pt x="1835944" y="0"/>
                  </a:cubicBez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sp>
          <p:nvSpPr>
            <p:cNvPr id="49" name="Freeform: Shape 80">
              <a:extLst>
                <a:ext uri="{FF2B5EF4-FFF2-40B4-BE49-F238E27FC236}">
                  <a16:creationId xmlns="" xmlns:a16="http://schemas.microsoft.com/office/drawing/2014/main" id="{46A2C5C0-6FBA-4A0D-8BBD-D03C43DA032C}"/>
                </a:ext>
              </a:extLst>
            </p:cNvPr>
            <p:cNvSpPr/>
            <p:nvPr/>
          </p:nvSpPr>
          <p:spPr>
            <a:xfrm>
              <a:off x="4224528" y="3855243"/>
              <a:ext cx="631507" cy="516064"/>
            </a:xfrm>
            <a:custGeom>
              <a:avLst/>
              <a:gdLst>
                <a:gd name="connsiteX0" fmla="*/ 631508 w 631507"/>
                <a:gd name="connsiteY0" fmla="*/ 0 h 516064"/>
                <a:gd name="connsiteX1" fmla="*/ 631508 w 631507"/>
                <a:gd name="connsiteY1" fmla="*/ 70104 h 516064"/>
                <a:gd name="connsiteX2" fmla="*/ 204406 w 631507"/>
                <a:gd name="connsiteY2" fmla="*/ 277844 h 516064"/>
                <a:gd name="connsiteX3" fmla="*/ 0 w 631507"/>
                <a:gd name="connsiteY3" fmla="*/ 516064 h 516064"/>
                <a:gd name="connsiteX4" fmla="*/ 3429 w 631507"/>
                <a:gd name="connsiteY4" fmla="*/ 444246 h 516064"/>
                <a:gd name="connsiteX5" fmla="*/ 207835 w 631507"/>
                <a:gd name="connsiteY5" fmla="*/ 206026 h 516064"/>
                <a:gd name="connsiteX6" fmla="*/ 631508 w 631507"/>
                <a:gd name="connsiteY6" fmla="*/ 0 h 51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507" h="516064">
                  <a:moveTo>
                    <a:pt x="631508" y="0"/>
                  </a:moveTo>
                  <a:lnTo>
                    <a:pt x="631508" y="70104"/>
                  </a:lnTo>
                  <a:lnTo>
                    <a:pt x="204406" y="277844"/>
                  </a:lnTo>
                  <a:cubicBezTo>
                    <a:pt x="69628" y="343376"/>
                    <a:pt x="1810" y="429196"/>
                    <a:pt x="0" y="516064"/>
                  </a:cubicBezTo>
                  <a:lnTo>
                    <a:pt x="3429" y="444246"/>
                  </a:lnTo>
                  <a:cubicBezTo>
                    <a:pt x="5239" y="357283"/>
                    <a:pt x="73057" y="271558"/>
                    <a:pt x="207835" y="206026"/>
                  </a:cubicBezTo>
                  <a:lnTo>
                    <a:pt x="631508" y="0"/>
                  </a:ln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sp>
          <p:nvSpPr>
            <p:cNvPr id="50" name="Freeform: Shape 81">
              <a:extLst>
                <a:ext uri="{FF2B5EF4-FFF2-40B4-BE49-F238E27FC236}">
                  <a16:creationId xmlns="" xmlns:a16="http://schemas.microsoft.com/office/drawing/2014/main" id="{C3A450BE-4AC9-4A82-845F-E95925D8A6AB}"/>
                </a:ext>
              </a:extLst>
            </p:cNvPr>
            <p:cNvSpPr/>
            <p:nvPr/>
          </p:nvSpPr>
          <p:spPr>
            <a:xfrm>
              <a:off x="3462932" y="4283772"/>
              <a:ext cx="3010067" cy="823225"/>
            </a:xfrm>
            <a:custGeom>
              <a:avLst/>
              <a:gdLst>
                <a:gd name="connsiteX0" fmla="*/ 3010067 w 3010067"/>
                <a:gd name="connsiteY0" fmla="*/ 340424 h 823225"/>
                <a:gd name="connsiteX1" fmla="*/ 3010067 w 3010067"/>
                <a:gd name="connsiteY1" fmla="*/ 410623 h 823225"/>
                <a:gd name="connsiteX2" fmla="*/ 2584205 w 3010067"/>
                <a:gd name="connsiteY2" fmla="*/ 617696 h 823225"/>
                <a:gd name="connsiteX3" fmla="*/ 462796 w 3010067"/>
                <a:gd name="connsiteY3" fmla="*/ 607124 h 823225"/>
                <a:gd name="connsiteX4" fmla="*/ 72 w 3010067"/>
                <a:gd name="connsiteY4" fmla="*/ 71914 h 823225"/>
                <a:gd name="connsiteX5" fmla="*/ 3501 w 3010067"/>
                <a:gd name="connsiteY5" fmla="*/ 0 h 823225"/>
                <a:gd name="connsiteX6" fmla="*/ 466225 w 3010067"/>
                <a:gd name="connsiteY6" fmla="*/ 535305 h 823225"/>
                <a:gd name="connsiteX7" fmla="*/ 2587634 w 3010067"/>
                <a:gd name="connsiteY7" fmla="*/ 545878 h 823225"/>
                <a:gd name="connsiteX8" fmla="*/ 3010067 w 3010067"/>
                <a:gd name="connsiteY8" fmla="*/ 340424 h 82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0067" h="823225">
                  <a:moveTo>
                    <a:pt x="3010067" y="340424"/>
                  </a:moveTo>
                  <a:lnTo>
                    <a:pt x="3010067" y="410623"/>
                  </a:lnTo>
                  <a:lnTo>
                    <a:pt x="2584205" y="617696"/>
                  </a:lnTo>
                  <a:cubicBezTo>
                    <a:pt x="2012419" y="895826"/>
                    <a:pt x="1060776" y="891064"/>
                    <a:pt x="462796" y="607124"/>
                  </a:cubicBezTo>
                  <a:cubicBezTo>
                    <a:pt x="151138" y="459105"/>
                    <a:pt x="-3833" y="264128"/>
                    <a:pt x="72" y="71914"/>
                  </a:cubicBezTo>
                  <a:lnTo>
                    <a:pt x="3501" y="0"/>
                  </a:lnTo>
                  <a:cubicBezTo>
                    <a:pt x="-404" y="192215"/>
                    <a:pt x="154567" y="387287"/>
                    <a:pt x="466225" y="535305"/>
                  </a:cubicBezTo>
                  <a:cubicBezTo>
                    <a:pt x="1064205" y="819245"/>
                    <a:pt x="2015848" y="824008"/>
                    <a:pt x="2587634" y="545878"/>
                  </a:cubicBezTo>
                  <a:lnTo>
                    <a:pt x="3010067" y="340424"/>
                  </a:ln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sp>
          <p:nvSpPr>
            <p:cNvPr id="51" name="Freeform: Shape 82">
              <a:extLst>
                <a:ext uri="{FF2B5EF4-FFF2-40B4-BE49-F238E27FC236}">
                  <a16:creationId xmlns="" xmlns:a16="http://schemas.microsoft.com/office/drawing/2014/main" id="{7AAF235F-DA97-4075-8C53-DB3B2BB6EAED}"/>
                </a:ext>
              </a:extLst>
            </p:cNvPr>
            <p:cNvSpPr/>
            <p:nvPr/>
          </p:nvSpPr>
          <p:spPr>
            <a:xfrm>
              <a:off x="7121651" y="5333332"/>
              <a:ext cx="554164" cy="333279"/>
            </a:xfrm>
            <a:custGeom>
              <a:avLst/>
              <a:gdLst>
                <a:gd name="connsiteX0" fmla="*/ 0 w 554164"/>
                <a:gd name="connsiteY0" fmla="*/ 71819 h 333279"/>
                <a:gd name="connsiteX1" fmla="*/ 3429 w 554164"/>
                <a:gd name="connsiteY1" fmla="*/ 0 h 333279"/>
                <a:gd name="connsiteX2" fmla="*/ 554164 w 554164"/>
                <a:gd name="connsiteY2" fmla="*/ 261461 h 333279"/>
                <a:gd name="connsiteX3" fmla="*/ 550736 w 554164"/>
                <a:gd name="connsiteY3" fmla="*/ 333280 h 333279"/>
              </a:gdLst>
              <a:ahLst/>
              <a:cxnLst>
                <a:cxn ang="0">
                  <a:pos x="connsiteX0" y="connsiteY0"/>
                </a:cxn>
                <a:cxn ang="0">
                  <a:pos x="connsiteX1" y="connsiteY1"/>
                </a:cxn>
                <a:cxn ang="0">
                  <a:pos x="connsiteX2" y="connsiteY2"/>
                </a:cxn>
                <a:cxn ang="0">
                  <a:pos x="connsiteX3" y="connsiteY3"/>
                </a:cxn>
              </a:cxnLst>
              <a:rect l="l" t="t" r="r" b="b"/>
              <a:pathLst>
                <a:path w="554164" h="333279">
                  <a:moveTo>
                    <a:pt x="0" y="71819"/>
                  </a:moveTo>
                  <a:lnTo>
                    <a:pt x="3429" y="0"/>
                  </a:lnTo>
                  <a:lnTo>
                    <a:pt x="554164" y="261461"/>
                  </a:lnTo>
                  <a:lnTo>
                    <a:pt x="550736" y="333280"/>
                  </a:lnTo>
                  <a:close/>
                </a:path>
              </a:pathLst>
            </a:custGeom>
            <a:solidFill>
              <a:schemeClr val="bg1">
                <a:alpha val="25000"/>
              </a:schemeClr>
            </a:solidFill>
            <a:ln w="9525" cap="flat">
              <a:noFill/>
              <a:prstDash val="solid"/>
              <a:miter/>
            </a:ln>
          </p:spPr>
          <p:txBody>
            <a:bodyPr rtlCol="0" anchor="ctr"/>
            <a:lstStyle/>
            <a:p>
              <a:endParaRPr lang="en-US" sz="2400">
                <a:solidFill>
                  <a:prstClr val="black"/>
                </a:solidFill>
              </a:endParaRPr>
            </a:p>
          </p:txBody>
        </p:sp>
        <p:sp>
          <p:nvSpPr>
            <p:cNvPr id="52" name="Freeform: Shape 83">
              <a:extLst>
                <a:ext uri="{FF2B5EF4-FFF2-40B4-BE49-F238E27FC236}">
                  <a16:creationId xmlns="" xmlns:a16="http://schemas.microsoft.com/office/drawing/2014/main" id="{D7A42137-FA39-40C2-AF32-B05BEBD0D64F}"/>
                </a:ext>
              </a:extLst>
            </p:cNvPr>
            <p:cNvSpPr/>
            <p:nvPr/>
          </p:nvSpPr>
          <p:spPr>
            <a:xfrm>
              <a:off x="7672387" y="4848605"/>
              <a:ext cx="1537525" cy="818007"/>
            </a:xfrm>
            <a:custGeom>
              <a:avLst/>
              <a:gdLst>
                <a:gd name="connsiteX0" fmla="*/ 1537525 w 1537525"/>
                <a:gd name="connsiteY0" fmla="*/ 0 h 818007"/>
                <a:gd name="connsiteX1" fmla="*/ 1537525 w 1537525"/>
                <a:gd name="connsiteY1" fmla="*/ 70199 h 818007"/>
                <a:gd name="connsiteX2" fmla="*/ 0 w 1537525"/>
                <a:gd name="connsiteY2" fmla="*/ 818007 h 818007"/>
                <a:gd name="connsiteX3" fmla="*/ 3429 w 1537525"/>
                <a:gd name="connsiteY3" fmla="*/ 746188 h 818007"/>
              </a:gdLst>
              <a:ahLst/>
              <a:cxnLst>
                <a:cxn ang="0">
                  <a:pos x="connsiteX0" y="connsiteY0"/>
                </a:cxn>
                <a:cxn ang="0">
                  <a:pos x="connsiteX1" y="connsiteY1"/>
                </a:cxn>
                <a:cxn ang="0">
                  <a:pos x="connsiteX2" y="connsiteY2"/>
                </a:cxn>
                <a:cxn ang="0">
                  <a:pos x="connsiteX3" y="connsiteY3"/>
                </a:cxn>
              </a:cxnLst>
              <a:rect l="l" t="t" r="r" b="b"/>
              <a:pathLst>
                <a:path w="1537525" h="818007">
                  <a:moveTo>
                    <a:pt x="1537525" y="0"/>
                  </a:moveTo>
                  <a:lnTo>
                    <a:pt x="1537525" y="70199"/>
                  </a:lnTo>
                  <a:lnTo>
                    <a:pt x="0" y="818007"/>
                  </a:lnTo>
                  <a:lnTo>
                    <a:pt x="3429" y="746188"/>
                  </a:lnTo>
                  <a:close/>
                </a:path>
              </a:pathLst>
            </a:custGeom>
            <a:solidFill>
              <a:schemeClr val="tx1">
                <a:alpha val="25000"/>
              </a:schemeClr>
            </a:solidFill>
            <a:ln w="9525" cap="flat">
              <a:noFill/>
              <a:prstDash val="solid"/>
              <a:miter/>
            </a:ln>
          </p:spPr>
          <p:txBody>
            <a:bodyPr rtlCol="0" anchor="ctr"/>
            <a:lstStyle/>
            <a:p>
              <a:endParaRPr lang="en-US" sz="2400">
                <a:solidFill>
                  <a:prstClr val="black"/>
                </a:solidFill>
              </a:endParaRPr>
            </a:p>
          </p:txBody>
        </p:sp>
      </p:grpSp>
      <p:sp>
        <p:nvSpPr>
          <p:cNvPr id="53" name="TextBox 85">
            <a:extLst>
              <a:ext uri="{FF2B5EF4-FFF2-40B4-BE49-F238E27FC236}">
                <a16:creationId xmlns="" xmlns:a16="http://schemas.microsoft.com/office/drawing/2014/main" id="{CCF70700-1AA0-4BC7-A718-C9CCA968349E}"/>
              </a:ext>
            </a:extLst>
          </p:cNvPr>
          <p:cNvSpPr txBox="1"/>
          <p:nvPr/>
        </p:nvSpPr>
        <p:spPr>
          <a:xfrm>
            <a:off x="822976" y="4006984"/>
            <a:ext cx="2417601" cy="913199"/>
          </a:xfrm>
          <a:prstGeom prst="rect">
            <a:avLst/>
          </a:prstGeom>
          <a:noFill/>
        </p:spPr>
        <p:txBody>
          <a:bodyPr wrap="square" rtlCol="0">
            <a:spAutoFit/>
          </a:bodyPr>
          <a:lstStyle/>
          <a:p>
            <a:pPr algn="ctr"/>
            <a:r>
              <a:rPr lang="hu-HU" sz="2667" b="1" dirty="0" smtClean="0">
                <a:solidFill>
                  <a:srgbClr val="3160AE"/>
                </a:solidFill>
                <a:latin typeface="Calibri" panose="020F0502020204030204" pitchFamily="34" charset="0"/>
                <a:cs typeface="Calibri" panose="020F0502020204030204" pitchFamily="34" charset="0"/>
              </a:rPr>
              <a:t>Kijelölések</a:t>
            </a:r>
          </a:p>
          <a:p>
            <a:pPr algn="ctr"/>
            <a:r>
              <a:rPr lang="hu-HU" sz="2667" b="1" dirty="0" smtClean="0">
                <a:solidFill>
                  <a:srgbClr val="3160AE"/>
                </a:solidFill>
                <a:latin typeface="Calibri" panose="020F0502020204030204" pitchFamily="34" charset="0"/>
                <a:cs typeface="Calibri" panose="020F0502020204030204" pitchFamily="34" charset="0"/>
              </a:rPr>
              <a:t>Nyilvántartás</a:t>
            </a:r>
            <a:endParaRPr lang="hu-HU" sz="2667" b="1" dirty="0">
              <a:solidFill>
                <a:srgbClr val="3160AE"/>
              </a:solidFill>
              <a:latin typeface="Calibri" panose="020F0502020204030204" pitchFamily="34" charset="0"/>
              <a:cs typeface="Calibri" panose="020F0502020204030204" pitchFamily="34" charset="0"/>
            </a:endParaRPr>
          </a:p>
        </p:txBody>
      </p:sp>
      <p:sp>
        <p:nvSpPr>
          <p:cNvPr id="54" name="TextBox 87">
            <a:extLst>
              <a:ext uri="{FF2B5EF4-FFF2-40B4-BE49-F238E27FC236}">
                <a16:creationId xmlns="" xmlns:a16="http://schemas.microsoft.com/office/drawing/2014/main" id="{197EF376-9706-4278-8C55-10F0D750AFFD}"/>
              </a:ext>
            </a:extLst>
          </p:cNvPr>
          <p:cNvSpPr txBox="1"/>
          <p:nvPr/>
        </p:nvSpPr>
        <p:spPr>
          <a:xfrm>
            <a:off x="-106949" y="2406689"/>
            <a:ext cx="2407993" cy="913199"/>
          </a:xfrm>
          <a:prstGeom prst="rect">
            <a:avLst/>
          </a:prstGeom>
          <a:noFill/>
        </p:spPr>
        <p:txBody>
          <a:bodyPr wrap="square" rtlCol="0">
            <a:spAutoFit/>
          </a:bodyPr>
          <a:lstStyle/>
          <a:p>
            <a:pPr algn="ctr"/>
            <a:r>
              <a:rPr lang="hu-HU" sz="2667" b="1" dirty="0">
                <a:solidFill>
                  <a:srgbClr val="FFAF22"/>
                </a:solidFill>
                <a:latin typeface="Calibri" panose="020F0502020204030204" pitchFamily="34" charset="0"/>
                <a:cs typeface="Calibri" panose="020F0502020204030204" pitchFamily="34" charset="0"/>
              </a:rPr>
              <a:t>Kszetv. + </a:t>
            </a:r>
            <a:r>
              <a:rPr lang="hu-HU" sz="2667" b="1" dirty="0" smtClean="0">
                <a:solidFill>
                  <a:srgbClr val="FFAF22"/>
                </a:solidFill>
                <a:latin typeface="Calibri" panose="020F0502020204030204" pitchFamily="34" charset="0"/>
                <a:cs typeface="Calibri" panose="020F0502020204030204" pitchFamily="34" charset="0"/>
              </a:rPr>
              <a:t>Vhr.</a:t>
            </a:r>
          </a:p>
          <a:p>
            <a:pPr algn="ctr"/>
            <a:r>
              <a:rPr lang="hu-HU" sz="2667" b="1" dirty="0" err="1" smtClean="0">
                <a:solidFill>
                  <a:srgbClr val="FFAF22"/>
                </a:solidFill>
                <a:latin typeface="Calibri" panose="020F0502020204030204" pitchFamily="34" charset="0"/>
                <a:cs typeface="Calibri" panose="020F0502020204030204" pitchFamily="34" charset="0"/>
              </a:rPr>
              <a:t>Vbö</a:t>
            </a:r>
            <a:r>
              <a:rPr lang="hu-HU" sz="2667" b="1" dirty="0" smtClean="0">
                <a:solidFill>
                  <a:srgbClr val="FFAF22"/>
                </a:solidFill>
                <a:latin typeface="Calibri" panose="020F0502020204030204" pitchFamily="34" charset="0"/>
                <a:cs typeface="Calibri" panose="020F0502020204030204" pitchFamily="34" charset="0"/>
              </a:rPr>
              <a:t>. + Vhr.</a:t>
            </a:r>
            <a:endParaRPr lang="hu-HU" sz="2667" b="1" dirty="0">
              <a:solidFill>
                <a:srgbClr val="FFAF22"/>
              </a:solidFill>
              <a:latin typeface="Calibri" panose="020F0502020204030204" pitchFamily="34" charset="0"/>
              <a:cs typeface="Calibri" panose="020F0502020204030204" pitchFamily="34" charset="0"/>
            </a:endParaRPr>
          </a:p>
        </p:txBody>
      </p:sp>
      <p:sp>
        <p:nvSpPr>
          <p:cNvPr id="55" name="TextBox 89">
            <a:extLst>
              <a:ext uri="{FF2B5EF4-FFF2-40B4-BE49-F238E27FC236}">
                <a16:creationId xmlns="" xmlns:a16="http://schemas.microsoft.com/office/drawing/2014/main" id="{18312C77-8185-485E-8E2C-AD5B4848F4A8}"/>
              </a:ext>
            </a:extLst>
          </p:cNvPr>
          <p:cNvSpPr txBox="1"/>
          <p:nvPr/>
        </p:nvSpPr>
        <p:spPr>
          <a:xfrm>
            <a:off x="6364720" y="1456688"/>
            <a:ext cx="2339800" cy="913199"/>
          </a:xfrm>
          <a:prstGeom prst="rect">
            <a:avLst/>
          </a:prstGeom>
          <a:noFill/>
        </p:spPr>
        <p:txBody>
          <a:bodyPr wrap="square" rtlCol="0">
            <a:spAutoFit/>
          </a:bodyPr>
          <a:lstStyle/>
          <a:p>
            <a:pPr algn="ctr"/>
            <a:r>
              <a:rPr lang="hu-HU" sz="2667" b="1" dirty="0" smtClean="0">
                <a:solidFill>
                  <a:srgbClr val="FF3B2B"/>
                </a:solidFill>
                <a:latin typeface="Calibri" panose="020F0502020204030204" pitchFamily="34" charset="0"/>
                <a:cs typeface="Calibri" panose="020F0502020204030204" pitchFamily="34" charset="0"/>
              </a:rPr>
              <a:t>Adatkérés</a:t>
            </a:r>
          </a:p>
          <a:p>
            <a:pPr algn="ctr"/>
            <a:r>
              <a:rPr lang="hu-HU" sz="2667" b="1" dirty="0" smtClean="0">
                <a:solidFill>
                  <a:srgbClr val="FF3B2B"/>
                </a:solidFill>
                <a:latin typeface="Calibri" panose="020F0502020204030204" pitchFamily="34" charset="0"/>
                <a:cs typeface="Calibri" panose="020F0502020204030204" pitchFamily="34" charset="0"/>
              </a:rPr>
              <a:t>Adatpontosítás</a:t>
            </a:r>
            <a:endParaRPr lang="en-US" sz="2667" b="1" dirty="0">
              <a:solidFill>
                <a:srgbClr val="FF3B2B"/>
              </a:solidFill>
              <a:latin typeface="Calibri" panose="020F0502020204030204" pitchFamily="34" charset="0"/>
              <a:cs typeface="Calibri" panose="020F0502020204030204" pitchFamily="34" charset="0"/>
            </a:endParaRPr>
          </a:p>
        </p:txBody>
      </p:sp>
      <p:sp>
        <p:nvSpPr>
          <p:cNvPr id="56" name="TextBox 91">
            <a:extLst>
              <a:ext uri="{FF2B5EF4-FFF2-40B4-BE49-F238E27FC236}">
                <a16:creationId xmlns="" xmlns:a16="http://schemas.microsoft.com/office/drawing/2014/main" id="{32C30F73-499E-4A6B-9BF6-1A750C99F903}"/>
              </a:ext>
            </a:extLst>
          </p:cNvPr>
          <p:cNvSpPr txBox="1"/>
          <p:nvPr/>
        </p:nvSpPr>
        <p:spPr>
          <a:xfrm>
            <a:off x="9796700" y="3201831"/>
            <a:ext cx="2413460" cy="913199"/>
          </a:xfrm>
          <a:prstGeom prst="rect">
            <a:avLst/>
          </a:prstGeom>
          <a:noFill/>
        </p:spPr>
        <p:txBody>
          <a:bodyPr wrap="square" rtlCol="0">
            <a:spAutoFit/>
          </a:bodyPr>
          <a:lstStyle/>
          <a:p>
            <a:pPr algn="ctr"/>
            <a:r>
              <a:rPr lang="hu-HU" sz="2667" b="1" dirty="0" smtClean="0">
                <a:solidFill>
                  <a:srgbClr val="69B9EE"/>
                </a:solidFill>
                <a:latin typeface="Calibri" panose="020F0502020204030204" pitchFamily="34" charset="0"/>
                <a:cs typeface="Calibri" panose="020F0502020204030204" pitchFamily="34" charset="0"/>
              </a:rPr>
              <a:t>EKT / audit / éves jelentés</a:t>
            </a:r>
          </a:p>
        </p:txBody>
      </p:sp>
      <p:sp>
        <p:nvSpPr>
          <p:cNvPr id="57" name="TextBox 93">
            <a:extLst>
              <a:ext uri="{FF2B5EF4-FFF2-40B4-BE49-F238E27FC236}">
                <a16:creationId xmlns="" xmlns:a16="http://schemas.microsoft.com/office/drawing/2014/main" id="{5D5D01FB-109C-4DDC-9B9E-12DB47C6060F}"/>
              </a:ext>
            </a:extLst>
          </p:cNvPr>
          <p:cNvSpPr txBox="1"/>
          <p:nvPr/>
        </p:nvSpPr>
        <p:spPr>
          <a:xfrm>
            <a:off x="5128406" y="5880986"/>
            <a:ext cx="2441752" cy="913199"/>
          </a:xfrm>
          <a:prstGeom prst="rect">
            <a:avLst/>
          </a:prstGeom>
          <a:noFill/>
        </p:spPr>
        <p:txBody>
          <a:bodyPr wrap="square" rtlCol="0">
            <a:spAutoFit/>
          </a:bodyPr>
          <a:lstStyle/>
          <a:p>
            <a:pPr algn="ctr"/>
            <a:r>
              <a:rPr lang="hu-HU" sz="2667" b="1" dirty="0" smtClean="0">
                <a:solidFill>
                  <a:srgbClr val="92D050"/>
                </a:solidFill>
                <a:latin typeface="Calibri" panose="020F0502020204030204" pitchFamily="34" charset="0"/>
                <a:cs typeface="Calibri" panose="020F0502020204030204" pitchFamily="34" charset="0"/>
              </a:rPr>
              <a:t>Ellenőrzések, gyakorlatok</a:t>
            </a:r>
            <a:endParaRPr lang="hu-HU" sz="2667" b="1" dirty="0">
              <a:solidFill>
                <a:srgbClr val="92D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422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10624"/>
            <a:ext cx="11541578"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a:solidFill>
                  <a:srgbClr val="92D050"/>
                </a:solidFill>
              </a:rPr>
              <a:t>Jogszabályi </a:t>
            </a:r>
            <a:r>
              <a:rPr lang="hu-HU" sz="4267" dirty="0" smtClean="0">
                <a:solidFill>
                  <a:srgbClr val="92D050"/>
                </a:solidFill>
              </a:rPr>
              <a:t>környezet változásai 2025 </a:t>
            </a:r>
            <a:endParaRPr lang="x-none" sz="4267" dirty="0">
              <a:solidFill>
                <a:srgbClr val="92D050"/>
              </a:solidFill>
            </a:endParaRPr>
          </a:p>
        </p:txBody>
      </p:sp>
      <p:sp>
        <p:nvSpPr>
          <p:cNvPr id="6" name="Content Placeholder 2">
            <a:extLst>
              <a:ext uri="{FF2B5EF4-FFF2-40B4-BE49-F238E27FC236}">
                <a16:creationId xmlns="" xmlns:a16="http://schemas.microsoft.com/office/drawing/2014/main" id="{53F16565-E8D2-75AE-69E9-3D04C6E2EEAD}"/>
              </a:ext>
            </a:extLst>
          </p:cNvPr>
          <p:cNvSpPr txBox="1">
            <a:spLocks/>
          </p:cNvSpPr>
          <p:nvPr/>
        </p:nvSpPr>
        <p:spPr>
          <a:xfrm>
            <a:off x="133165" y="717633"/>
            <a:ext cx="11922711" cy="4872980"/>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A </a:t>
            </a:r>
            <a:r>
              <a:rPr lang="hu-HU" sz="2667" dirty="0">
                <a:cs typeface="Times New Roman" panose="02020603050405020304" pitchFamily="18" charset="0"/>
              </a:rPr>
              <a:t>kritikus szervezetek ellenálló képességéről szóló 2024. évi LXXXIV. törvény (Kszetv</a:t>
            </a:r>
            <a:r>
              <a:rPr lang="hu-HU" sz="2667" dirty="0" smtClean="0">
                <a:cs typeface="Times New Roman" panose="02020603050405020304" pitchFamily="18" charset="0"/>
              </a:rPr>
              <a:t>.)</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Alapvető szolgáltatások (MNB)</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Kivétel szabályok (MNB)</a:t>
            </a:r>
          </a:p>
          <a:p>
            <a:pPr algn="just">
              <a:spcBef>
                <a:spcPts val="0"/>
              </a:spcBef>
            </a:pPr>
            <a:endParaRPr lang="hu-HU" sz="2667" dirty="0">
              <a:cs typeface="Times New Roman" panose="02020603050405020304" pitchFamily="18" charset="0"/>
            </a:endParaRP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A </a:t>
            </a:r>
            <a:r>
              <a:rPr lang="hu-HU" sz="2667" dirty="0">
                <a:cs typeface="Times New Roman" panose="02020603050405020304" pitchFamily="18" charset="0"/>
              </a:rPr>
              <a:t>kritikus szervezetek ellenálló képességéről szóló törvény végrehajtásáról szóló 474/2024. (XII. 31.) Kormányrendelet (Kszetv. </a:t>
            </a:r>
            <a:r>
              <a:rPr lang="hu-HU" sz="2667" dirty="0" err="1">
                <a:cs typeface="Times New Roman" panose="02020603050405020304" pitchFamily="18" charset="0"/>
              </a:rPr>
              <a:t>vhr</a:t>
            </a:r>
            <a:r>
              <a:rPr lang="hu-HU" sz="2667" dirty="0" smtClean="0">
                <a:cs typeface="Times New Roman" panose="02020603050405020304" pitchFamily="18" charset="0"/>
              </a:rPr>
              <a:t>.)</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Ágazati kritériumok (MNB)</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Ágazati kritériumok (Gyártás – TEÁOR és főtevékenység)</a:t>
            </a:r>
          </a:p>
          <a:p>
            <a:pPr algn="just">
              <a:spcBef>
                <a:spcPts val="0"/>
              </a:spcBef>
            </a:pPr>
            <a:endParaRPr lang="hu-HU" sz="2667" dirty="0">
              <a:cs typeface="Times New Roman" panose="02020603050405020304" pitchFamily="18" charset="0"/>
            </a:endParaRPr>
          </a:p>
        </p:txBody>
      </p:sp>
    </p:spTree>
    <p:extLst>
      <p:ext uri="{BB962C8B-B14F-4D97-AF65-F5344CB8AC3E}">
        <p14:creationId xmlns:p14="http://schemas.microsoft.com/office/powerpoint/2010/main" val="188300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10624"/>
            <a:ext cx="11541578"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Kijelölések, nyilvántartások  </a:t>
            </a:r>
            <a:endParaRPr lang="x-none" sz="4267" dirty="0">
              <a:solidFill>
                <a:srgbClr val="92D050"/>
              </a:solidFill>
            </a:endParaRPr>
          </a:p>
        </p:txBody>
      </p:sp>
      <p:sp>
        <p:nvSpPr>
          <p:cNvPr id="6" name="Content Placeholder 2">
            <a:extLst>
              <a:ext uri="{FF2B5EF4-FFF2-40B4-BE49-F238E27FC236}">
                <a16:creationId xmlns="" xmlns:a16="http://schemas.microsoft.com/office/drawing/2014/main" id="{53F16565-E8D2-75AE-69E9-3D04C6E2EEAD}"/>
              </a:ext>
            </a:extLst>
          </p:cNvPr>
          <p:cNvSpPr txBox="1">
            <a:spLocks/>
          </p:cNvSpPr>
          <p:nvPr/>
        </p:nvSpPr>
        <p:spPr>
          <a:xfrm>
            <a:off x="126539" y="518850"/>
            <a:ext cx="11922711" cy="4872980"/>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266700" indent="-266700" algn="just">
              <a:spcBef>
                <a:spcPts val="0"/>
              </a:spcBef>
              <a:buFont typeface="Arial" panose="020B0604020202020204" pitchFamily="34" charset="0"/>
              <a:buChar char="•"/>
            </a:pPr>
            <a:r>
              <a:rPr lang="hu-HU" sz="2800" dirty="0" smtClean="0">
                <a:solidFill>
                  <a:srgbClr val="92D050"/>
                </a:solidFill>
                <a:cs typeface="Times New Roman" panose="02020603050405020304" pitchFamily="18" charset="0"/>
              </a:rPr>
              <a:t>Kritikus szervezetek: 576</a:t>
            </a:r>
          </a:p>
          <a:p>
            <a:pPr marL="266700" indent="-266700" algn="just">
              <a:spcBef>
                <a:spcPts val="0"/>
              </a:spcBef>
              <a:buFont typeface="Arial" panose="020B0604020202020204" pitchFamily="34" charset="0"/>
              <a:buChar char="•"/>
            </a:pPr>
            <a:r>
              <a:rPr lang="hu-HU" sz="2800" dirty="0" smtClean="0">
                <a:cs typeface="Times New Roman" panose="02020603050405020304" pitchFamily="18" charset="0"/>
              </a:rPr>
              <a:t>Gyártás ágazat: 55</a:t>
            </a: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elektromos berendezések, készülékek és alkatrészek </a:t>
            </a:r>
            <a:r>
              <a:rPr lang="hu-HU" sz="2800" dirty="0" smtClean="0">
                <a:cs typeface="Times New Roman" panose="02020603050405020304" pitchFamily="18" charset="0"/>
              </a:rPr>
              <a:t>gyártása alágazat: 12</a:t>
            </a: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elsődleges </a:t>
            </a:r>
            <a:r>
              <a:rPr lang="hu-HU" sz="2800" dirty="0" smtClean="0">
                <a:cs typeface="Times New Roman" panose="02020603050405020304" pitchFamily="18" charset="0"/>
              </a:rPr>
              <a:t>fémgyártás alágazat: 7</a:t>
            </a:r>
            <a:endParaRPr lang="hu-HU" sz="2800" dirty="0">
              <a:cs typeface="Times New Roman" panose="02020603050405020304" pitchFamily="18" charset="0"/>
            </a:endParaRPr>
          </a:p>
          <a:p>
            <a:pPr marL="609600" lvl="1" indent="-266700" algn="just">
              <a:spcBef>
                <a:spcPts val="0"/>
              </a:spcBef>
              <a:buFont typeface="Arial" panose="020B0604020202020204" pitchFamily="34" charset="0"/>
              <a:buChar char="•"/>
            </a:pPr>
            <a:r>
              <a:rPr lang="hu-HU" sz="2800" dirty="0" smtClean="0">
                <a:cs typeface="Times New Roman" panose="02020603050405020304" pitchFamily="18" charset="0"/>
              </a:rPr>
              <a:t>gépgyártás </a:t>
            </a:r>
            <a:r>
              <a:rPr lang="hu-HU" sz="2800" dirty="0">
                <a:cs typeface="Times New Roman" panose="02020603050405020304" pitchFamily="18" charset="0"/>
              </a:rPr>
              <a:t>alágazat</a:t>
            </a:r>
            <a:r>
              <a:rPr lang="hu-HU" sz="2800" dirty="0" smtClean="0">
                <a:cs typeface="Times New Roman" panose="02020603050405020304" pitchFamily="18" charset="0"/>
              </a:rPr>
              <a:t>: 1</a:t>
            </a: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közlekedési eszközök </a:t>
            </a:r>
            <a:r>
              <a:rPr lang="hu-HU" sz="2800" dirty="0" smtClean="0">
                <a:cs typeface="Times New Roman" panose="02020603050405020304" pitchFamily="18" charset="0"/>
              </a:rPr>
              <a:t>gyártása alágazat: 28</a:t>
            </a: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máshova nem sorolt gyártói </a:t>
            </a:r>
            <a:r>
              <a:rPr lang="hu-HU" sz="2800" dirty="0" smtClean="0">
                <a:cs typeface="Times New Roman" panose="02020603050405020304" pitchFamily="18" charset="0"/>
              </a:rPr>
              <a:t>tevékenység alágazat: 1</a:t>
            </a:r>
            <a:endParaRPr lang="hu-HU" sz="2800" dirty="0">
              <a:cs typeface="Times New Roman" panose="02020603050405020304" pitchFamily="18" charset="0"/>
            </a:endParaRPr>
          </a:p>
          <a:p>
            <a:pPr marL="609600" lvl="1" indent="-266700" algn="just">
              <a:spcBef>
                <a:spcPts val="0"/>
              </a:spcBef>
              <a:buFont typeface="Arial" panose="020B0604020202020204" pitchFamily="34" charset="0"/>
              <a:buChar char="•"/>
            </a:pPr>
            <a:r>
              <a:rPr lang="hu-HU" sz="2800" dirty="0" smtClean="0">
                <a:cs typeface="Times New Roman" panose="02020603050405020304" pitchFamily="18" charset="0"/>
              </a:rPr>
              <a:t>vegyipar: 6</a:t>
            </a:r>
          </a:p>
          <a:p>
            <a:pPr marL="266700" indent="-266700" algn="just">
              <a:spcBef>
                <a:spcPts val="0"/>
              </a:spcBef>
              <a:buFont typeface="Arial" panose="020B0604020202020204" pitchFamily="34" charset="0"/>
              <a:buChar char="•"/>
            </a:pPr>
            <a:r>
              <a:rPr lang="hu-HU" sz="2800" dirty="0" smtClean="0">
                <a:solidFill>
                  <a:srgbClr val="92D050"/>
                </a:solidFill>
                <a:cs typeface="Times New Roman" panose="02020603050405020304" pitchFamily="18" charset="0"/>
              </a:rPr>
              <a:t>Kritikus infrastruktúrák: 3203</a:t>
            </a:r>
            <a:endParaRPr lang="hu-HU" sz="2800" dirty="0">
              <a:solidFill>
                <a:srgbClr val="92D050"/>
              </a:solidFill>
              <a:cs typeface="Times New Roman" panose="02020603050405020304" pitchFamily="18" charset="0"/>
            </a:endParaRPr>
          </a:p>
          <a:p>
            <a:pPr marL="266700" indent="-266700" algn="just">
              <a:spcBef>
                <a:spcPts val="0"/>
              </a:spcBef>
              <a:buFont typeface="Arial" panose="020B0604020202020204" pitchFamily="34" charset="0"/>
              <a:buChar char="•"/>
            </a:pPr>
            <a:r>
              <a:rPr lang="hu-HU" sz="2800" dirty="0">
                <a:cs typeface="Times New Roman" panose="02020603050405020304" pitchFamily="18" charset="0"/>
              </a:rPr>
              <a:t>Gyártás ágazat: </a:t>
            </a:r>
            <a:r>
              <a:rPr lang="hu-HU" sz="2800" dirty="0" smtClean="0">
                <a:cs typeface="Times New Roman" panose="02020603050405020304" pitchFamily="18" charset="0"/>
              </a:rPr>
              <a:t>93</a:t>
            </a: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elektromos berendezések, készülékek és alkatrészek gyártása alágazat: </a:t>
            </a:r>
            <a:r>
              <a:rPr lang="hu-HU" sz="2800" dirty="0" smtClean="0">
                <a:cs typeface="Times New Roman" panose="02020603050405020304" pitchFamily="18" charset="0"/>
              </a:rPr>
              <a:t>23</a:t>
            </a:r>
            <a:endParaRPr lang="hu-HU" sz="2800" dirty="0">
              <a:cs typeface="Times New Roman" panose="02020603050405020304" pitchFamily="18" charset="0"/>
            </a:endParaRP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elsődleges fémgyártás alágazat: </a:t>
            </a:r>
            <a:r>
              <a:rPr lang="hu-HU" sz="2800" dirty="0" smtClean="0">
                <a:cs typeface="Times New Roman" panose="02020603050405020304" pitchFamily="18" charset="0"/>
              </a:rPr>
              <a:t>11</a:t>
            </a:r>
            <a:endParaRPr lang="hu-HU" sz="2800" dirty="0">
              <a:cs typeface="Times New Roman" panose="02020603050405020304" pitchFamily="18" charset="0"/>
            </a:endParaRP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gépgyártás alágazat: </a:t>
            </a:r>
            <a:r>
              <a:rPr lang="hu-HU" sz="2800" dirty="0" smtClean="0">
                <a:cs typeface="Times New Roman" panose="02020603050405020304" pitchFamily="18" charset="0"/>
              </a:rPr>
              <a:t>5</a:t>
            </a:r>
            <a:endParaRPr lang="hu-HU" sz="2800" dirty="0">
              <a:cs typeface="Times New Roman" panose="02020603050405020304" pitchFamily="18" charset="0"/>
            </a:endParaRP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közlekedési eszközök gyártása alágazat: </a:t>
            </a:r>
            <a:r>
              <a:rPr lang="hu-HU" sz="2800" dirty="0" smtClean="0">
                <a:cs typeface="Times New Roman" panose="02020603050405020304" pitchFamily="18" charset="0"/>
              </a:rPr>
              <a:t>36</a:t>
            </a:r>
            <a:endParaRPr lang="hu-HU" sz="2800" dirty="0">
              <a:cs typeface="Times New Roman" panose="02020603050405020304" pitchFamily="18" charset="0"/>
            </a:endParaRP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máshova nem sorolt gyártói tevékenység alágazat: 1</a:t>
            </a:r>
          </a:p>
          <a:p>
            <a:pPr marL="609600" lvl="1" indent="-266700" algn="just">
              <a:spcBef>
                <a:spcPts val="0"/>
              </a:spcBef>
              <a:buFont typeface="Arial" panose="020B0604020202020204" pitchFamily="34" charset="0"/>
              <a:buChar char="•"/>
            </a:pPr>
            <a:r>
              <a:rPr lang="hu-HU" sz="2800" dirty="0">
                <a:cs typeface="Times New Roman" panose="02020603050405020304" pitchFamily="18" charset="0"/>
              </a:rPr>
              <a:t>vegyipar: </a:t>
            </a:r>
            <a:r>
              <a:rPr lang="hu-HU" sz="2800" dirty="0" smtClean="0">
                <a:cs typeface="Times New Roman" panose="02020603050405020304" pitchFamily="18" charset="0"/>
              </a:rPr>
              <a:t>17</a:t>
            </a:r>
            <a:endParaRPr lang="hu-HU" sz="2800" dirty="0">
              <a:cs typeface="Times New Roman" panose="02020603050405020304" pitchFamily="18" charset="0"/>
            </a:endParaRPr>
          </a:p>
          <a:p>
            <a:pPr marL="266700" indent="-266700" algn="just">
              <a:spcBef>
                <a:spcPts val="0"/>
              </a:spcBef>
              <a:buFont typeface="Arial" panose="020B0604020202020204" pitchFamily="34" charset="0"/>
              <a:buChar char="•"/>
            </a:pPr>
            <a:endParaRPr lang="hu-HU" sz="2800" dirty="0" smtClean="0">
              <a:cs typeface="Times New Roman" panose="02020603050405020304" pitchFamily="18" charset="0"/>
            </a:endParaRPr>
          </a:p>
        </p:txBody>
      </p:sp>
    </p:spTree>
    <p:extLst>
      <p:ext uri="{BB962C8B-B14F-4D97-AF65-F5344CB8AC3E}">
        <p14:creationId xmlns:p14="http://schemas.microsoft.com/office/powerpoint/2010/main" val="3774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10624"/>
            <a:ext cx="11541578"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Kijelölések, nyilvántartások  </a:t>
            </a:r>
            <a:endParaRPr lang="x-none" sz="4267" dirty="0">
              <a:solidFill>
                <a:srgbClr val="92D050"/>
              </a:solidFill>
            </a:endParaRPr>
          </a:p>
        </p:txBody>
      </p:sp>
      <p:sp>
        <p:nvSpPr>
          <p:cNvPr id="6" name="Content Placeholder 2">
            <a:extLst>
              <a:ext uri="{FF2B5EF4-FFF2-40B4-BE49-F238E27FC236}">
                <a16:creationId xmlns="" xmlns:a16="http://schemas.microsoft.com/office/drawing/2014/main" id="{53F16565-E8D2-75AE-69E9-3D04C6E2EEAD}"/>
              </a:ext>
            </a:extLst>
          </p:cNvPr>
          <p:cNvSpPr txBox="1">
            <a:spLocks/>
          </p:cNvSpPr>
          <p:nvPr/>
        </p:nvSpPr>
        <p:spPr>
          <a:xfrm>
            <a:off x="133165" y="717633"/>
            <a:ext cx="11922711" cy="4872980"/>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Kritikus infrastruktúrák EDR képessége:</a:t>
            </a:r>
          </a:p>
          <a:p>
            <a:pPr marL="266700" indent="-266700" algn="just">
              <a:spcBef>
                <a:spcPts val="0"/>
              </a:spcBef>
              <a:buFont typeface="Arial" panose="020B0604020202020204" pitchFamily="34" charset="0"/>
              <a:buChar char="•"/>
            </a:pPr>
            <a:endParaRPr lang="hu-HU" sz="2667" dirty="0" smtClean="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smtClean="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smtClean="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smtClean="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smtClean="0">
              <a:cs typeface="Times New Roman" panose="02020603050405020304" pitchFamily="18" charset="0"/>
            </a:endParaRPr>
          </a:p>
          <a:p>
            <a:pPr marL="266700" indent="-266700" algn="just">
              <a:spcBef>
                <a:spcPts val="0"/>
              </a:spcBef>
              <a:buFont typeface="Arial" panose="020B0604020202020204" pitchFamily="34" charset="0"/>
              <a:buChar char="•"/>
            </a:pPr>
            <a:endParaRPr lang="hu-HU" sz="2667" dirty="0">
              <a:cs typeface="Times New Roman" panose="02020603050405020304" pitchFamily="18" charset="0"/>
            </a:endParaRP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szervezet / infrastruktúra</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szervezet / anyavállalat / szerződött partner</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darabszám / helyszín / kezelői állomány</a:t>
            </a:r>
          </a:p>
          <a:p>
            <a:pPr algn="just">
              <a:spcBef>
                <a:spcPts val="0"/>
              </a:spcBef>
            </a:pPr>
            <a:endParaRPr lang="hu-HU" sz="2667" dirty="0">
              <a:cs typeface="Times New Roman" panose="02020603050405020304" pitchFamily="18" charset="0"/>
            </a:endParaRPr>
          </a:p>
        </p:txBody>
      </p:sp>
      <p:pic>
        <p:nvPicPr>
          <p:cNvPr id="2" name="Kép 1"/>
          <p:cNvPicPr>
            <a:picLocks noChangeAspect="1"/>
          </p:cNvPicPr>
          <p:nvPr/>
        </p:nvPicPr>
        <p:blipFill>
          <a:blip r:embed="rId3"/>
          <a:stretch>
            <a:fillRect/>
          </a:stretch>
        </p:blipFill>
        <p:spPr>
          <a:xfrm>
            <a:off x="399843" y="1411048"/>
            <a:ext cx="5257883" cy="3498882"/>
          </a:xfrm>
          <a:prstGeom prst="rect">
            <a:avLst/>
          </a:prstGeom>
        </p:spPr>
      </p:pic>
      <p:pic>
        <p:nvPicPr>
          <p:cNvPr id="3" name="Kép 2"/>
          <p:cNvPicPr>
            <a:picLocks noChangeAspect="1"/>
          </p:cNvPicPr>
          <p:nvPr/>
        </p:nvPicPr>
        <p:blipFill>
          <a:blip r:embed="rId4"/>
          <a:stretch>
            <a:fillRect/>
          </a:stretch>
        </p:blipFill>
        <p:spPr>
          <a:xfrm>
            <a:off x="5724702" y="1360004"/>
            <a:ext cx="6161670" cy="3549926"/>
          </a:xfrm>
          <a:prstGeom prst="rect">
            <a:avLst/>
          </a:prstGeom>
        </p:spPr>
      </p:pic>
    </p:spTree>
    <p:extLst>
      <p:ext uri="{BB962C8B-B14F-4D97-AF65-F5344CB8AC3E}">
        <p14:creationId xmlns:p14="http://schemas.microsoft.com/office/powerpoint/2010/main" val="26094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animEffect transition="in" filter="fade">
                                      <p:cBhvr>
                                        <p:cTn id="7" dur="1000"/>
                                        <p:tgtEl>
                                          <p:spTgt spid="6">
                                            <p:txEl>
                                              <p:pRg st="11" end="11"/>
                                            </p:txEl>
                                          </p:spTgt>
                                        </p:tgtEl>
                                      </p:cBhvr>
                                    </p:animEffect>
                                    <p:anim calcmode="lin" valueType="num">
                                      <p:cBhvr>
                                        <p:cTn id="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2" end="12"/>
                                            </p:txEl>
                                          </p:spTgt>
                                        </p:tgtEl>
                                        <p:attrNameLst>
                                          <p:attrName>style.visibility</p:attrName>
                                        </p:attrNameLst>
                                      </p:cBhvr>
                                      <p:to>
                                        <p:strVal val="visible"/>
                                      </p:to>
                                    </p:set>
                                    <p:animEffect transition="in" filter="fade">
                                      <p:cBhvr>
                                        <p:cTn id="14" dur="1000"/>
                                        <p:tgtEl>
                                          <p:spTgt spid="6">
                                            <p:txEl>
                                              <p:pRg st="12" end="12"/>
                                            </p:txEl>
                                          </p:spTgt>
                                        </p:tgtEl>
                                      </p:cBhvr>
                                    </p:animEffect>
                                    <p:anim calcmode="lin" valueType="num">
                                      <p:cBhvr>
                                        <p:cTn id="1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fade">
                                      <p:cBhvr>
                                        <p:cTn id="21" dur="1000"/>
                                        <p:tgtEl>
                                          <p:spTgt spid="6">
                                            <p:txEl>
                                              <p:pRg st="13" end="13"/>
                                            </p:txEl>
                                          </p:spTgt>
                                        </p:tgtEl>
                                      </p:cBhvr>
                                    </p:animEffect>
                                    <p:anim calcmode="lin" valueType="num">
                                      <p:cBhvr>
                                        <p:cTn id="22"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10624"/>
            <a:ext cx="11541578"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Kijelölések, nyilvántartások  </a:t>
            </a:r>
            <a:endParaRPr lang="x-none" sz="4267" dirty="0">
              <a:solidFill>
                <a:srgbClr val="92D050"/>
              </a:solidFill>
            </a:endParaRPr>
          </a:p>
        </p:txBody>
      </p:sp>
      <p:sp>
        <p:nvSpPr>
          <p:cNvPr id="6" name="Content Placeholder 2">
            <a:extLst>
              <a:ext uri="{FF2B5EF4-FFF2-40B4-BE49-F238E27FC236}">
                <a16:creationId xmlns="" xmlns:a16="http://schemas.microsoft.com/office/drawing/2014/main" id="{53F16565-E8D2-75AE-69E9-3D04C6E2EEAD}"/>
              </a:ext>
            </a:extLst>
          </p:cNvPr>
          <p:cNvSpPr txBox="1">
            <a:spLocks/>
          </p:cNvSpPr>
          <p:nvPr/>
        </p:nvSpPr>
        <p:spPr>
          <a:xfrm>
            <a:off x="133165" y="717633"/>
            <a:ext cx="11922711" cy="4872980"/>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Kritikus infrastruktúrák EDR képessége:</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EDR csatlakozási kérelem</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Ajánlat </a:t>
            </a:r>
            <a:r>
              <a:rPr lang="hu-HU" sz="2667" dirty="0" err="1" smtClean="0">
                <a:cs typeface="Times New Roman" panose="02020603050405020304" pitchFamily="18" charset="0"/>
              </a:rPr>
              <a:t>EDR-eszközök</a:t>
            </a:r>
            <a:r>
              <a:rPr lang="hu-HU" sz="2667" dirty="0" smtClean="0">
                <a:cs typeface="Times New Roman" panose="02020603050405020304" pitchFamily="18" charset="0"/>
              </a:rPr>
              <a:t> </a:t>
            </a:r>
            <a:r>
              <a:rPr lang="hu-HU" sz="2667" dirty="0">
                <a:cs typeface="Times New Roman" panose="02020603050405020304" pitchFamily="18" charset="0"/>
              </a:rPr>
              <a:t>szállítása </a:t>
            </a:r>
            <a:r>
              <a:rPr lang="hu-HU" sz="2667" dirty="0" smtClean="0">
                <a:cs typeface="Times New Roman" panose="02020603050405020304" pitchFamily="18" charset="0"/>
              </a:rPr>
              <a:t>és</a:t>
            </a:r>
          </a:p>
          <a:p>
            <a:pPr algn="just">
              <a:spcBef>
                <a:spcPts val="0"/>
              </a:spcBef>
            </a:pPr>
            <a:r>
              <a:rPr lang="hu-HU" sz="2667" dirty="0" smtClean="0">
                <a:cs typeface="Times New Roman" panose="02020603050405020304" pitchFamily="18" charset="0"/>
              </a:rPr>
              <a:t>   EDR </a:t>
            </a:r>
            <a:r>
              <a:rPr lang="hu-HU" sz="2667" dirty="0">
                <a:cs typeface="Times New Roman" panose="02020603050405020304" pitchFamily="18" charset="0"/>
              </a:rPr>
              <a:t>szolgáltatások </a:t>
            </a:r>
            <a:r>
              <a:rPr lang="hu-HU" sz="2667" dirty="0" smtClean="0">
                <a:cs typeface="Times New Roman" panose="02020603050405020304" pitchFamily="18" charset="0"/>
              </a:rPr>
              <a:t>nyújtása tárgyában</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Felhasználói Szerződés </a:t>
            </a:r>
            <a:r>
              <a:rPr lang="hu-HU" sz="2667" dirty="0" smtClean="0">
                <a:cs typeface="Times New Roman" panose="02020603050405020304" pitchFamily="18" charset="0"/>
              </a:rPr>
              <a:t>MINTA</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melléklet: </a:t>
            </a:r>
            <a:r>
              <a:rPr lang="hu-HU" sz="2667" dirty="0">
                <a:cs typeface="Times New Roman" panose="02020603050405020304" pitchFamily="18" charset="0"/>
              </a:rPr>
              <a:t>Ellenőrzési </a:t>
            </a:r>
            <a:r>
              <a:rPr lang="hu-HU" sz="2667" dirty="0" smtClean="0">
                <a:cs typeface="Times New Roman" panose="02020603050405020304" pitchFamily="18" charset="0"/>
              </a:rPr>
              <a:t>lista</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melléklet:</a:t>
            </a:r>
            <a:r>
              <a:rPr lang="hu-HU" sz="2667" dirty="0" smtClean="0">
                <a:cs typeface="Times New Roman" panose="02020603050405020304" pitchFamily="18" charset="0"/>
              </a:rPr>
              <a:t> </a:t>
            </a:r>
            <a:r>
              <a:rPr lang="hu-HU" sz="2667" dirty="0">
                <a:cs typeface="Times New Roman" panose="02020603050405020304" pitchFamily="18" charset="0"/>
              </a:rPr>
              <a:t>Különös VPN </a:t>
            </a:r>
            <a:r>
              <a:rPr lang="hu-HU" sz="2667" dirty="0" smtClean="0">
                <a:cs typeface="Times New Roman" panose="02020603050405020304" pitchFamily="18" charset="0"/>
              </a:rPr>
              <a:t>szabályzat</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melléklet:</a:t>
            </a:r>
            <a:r>
              <a:rPr lang="hu-HU" sz="2667" dirty="0" smtClean="0">
                <a:cs typeface="Times New Roman" panose="02020603050405020304" pitchFamily="18" charset="0"/>
              </a:rPr>
              <a:t> Szolgáltatások </a:t>
            </a:r>
            <a:r>
              <a:rPr lang="hu-HU" sz="2667" dirty="0">
                <a:cs typeface="Times New Roman" panose="02020603050405020304" pitchFamily="18" charset="0"/>
              </a:rPr>
              <a:t>köre és </a:t>
            </a:r>
            <a:r>
              <a:rPr lang="hu-HU" sz="2667" dirty="0" smtClean="0">
                <a:cs typeface="Times New Roman" panose="02020603050405020304" pitchFamily="18" charset="0"/>
              </a:rPr>
              <a:t>díjazása</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melléklet:</a:t>
            </a:r>
            <a:r>
              <a:rPr lang="hu-HU" sz="2667" dirty="0" smtClean="0">
                <a:cs typeface="Times New Roman" panose="02020603050405020304" pitchFamily="18" charset="0"/>
              </a:rPr>
              <a:t> </a:t>
            </a:r>
            <a:r>
              <a:rPr lang="hu-HU" sz="2667" dirty="0" err="1" smtClean="0">
                <a:cs typeface="Times New Roman" panose="02020603050405020304" pitchFamily="18" charset="0"/>
              </a:rPr>
              <a:t>Ügyfélszolg</a:t>
            </a:r>
            <a:r>
              <a:rPr lang="hu-HU" sz="2667" dirty="0" smtClean="0">
                <a:cs typeface="Times New Roman" panose="02020603050405020304" pitchFamily="18" charset="0"/>
              </a:rPr>
              <a:t> rendje</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melléklet:</a:t>
            </a:r>
            <a:r>
              <a:rPr lang="hu-HU" sz="2667" dirty="0" smtClean="0">
                <a:cs typeface="Times New Roman" panose="02020603050405020304" pitchFamily="18" charset="0"/>
              </a:rPr>
              <a:t> </a:t>
            </a:r>
            <a:r>
              <a:rPr lang="hu-HU" sz="2667" dirty="0">
                <a:cs typeface="Times New Roman" panose="02020603050405020304" pitchFamily="18" charset="0"/>
              </a:rPr>
              <a:t>Adatfeldolgozási </a:t>
            </a:r>
            <a:r>
              <a:rPr lang="hu-HU" sz="2667" dirty="0" smtClean="0">
                <a:cs typeface="Times New Roman" panose="02020603050405020304" pitchFamily="18" charset="0"/>
              </a:rPr>
              <a:t>melléklet</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melléklet:</a:t>
            </a:r>
            <a:r>
              <a:rPr lang="hu-HU" sz="2667" dirty="0" smtClean="0">
                <a:cs typeface="Times New Roman" panose="02020603050405020304" pitchFamily="18" charset="0"/>
              </a:rPr>
              <a:t> </a:t>
            </a:r>
            <a:r>
              <a:rPr lang="hu-HU" sz="2667" dirty="0">
                <a:cs typeface="Times New Roman" panose="02020603050405020304" pitchFamily="18" charset="0"/>
              </a:rPr>
              <a:t>Titoktartási </a:t>
            </a:r>
            <a:r>
              <a:rPr lang="hu-HU" sz="2667" dirty="0" smtClean="0">
                <a:cs typeface="Times New Roman" panose="02020603050405020304" pitchFamily="18" charset="0"/>
              </a:rPr>
              <a:t>Nyilatkozat</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melléklet:</a:t>
            </a:r>
            <a:r>
              <a:rPr lang="hu-HU" sz="2667" dirty="0" smtClean="0">
                <a:cs typeface="Times New Roman" panose="02020603050405020304" pitchFamily="18" charset="0"/>
              </a:rPr>
              <a:t> </a:t>
            </a:r>
            <a:r>
              <a:rPr lang="hu-HU" sz="2667" dirty="0">
                <a:cs typeface="Times New Roman" panose="02020603050405020304" pitchFamily="18" charset="0"/>
              </a:rPr>
              <a:t>Egyedi adatok </a:t>
            </a:r>
            <a:r>
              <a:rPr lang="hu-HU" sz="2667" dirty="0" smtClean="0">
                <a:cs typeface="Times New Roman" panose="02020603050405020304" pitchFamily="18" charset="0"/>
              </a:rPr>
              <a:t>kapcsolattartás</a:t>
            </a: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melléklet: Nyilatkozat </a:t>
            </a:r>
            <a:r>
              <a:rPr lang="hu-HU" sz="2667" dirty="0" smtClean="0">
                <a:cs typeface="Times New Roman" panose="02020603050405020304" pitchFamily="18" charset="0"/>
              </a:rPr>
              <a:t>e-számla befogadás</a:t>
            </a:r>
          </a:p>
          <a:p>
            <a:pPr marL="266700" indent="-266700" algn="just">
              <a:spcBef>
                <a:spcPts val="0"/>
              </a:spcBef>
              <a:buFont typeface="Arial" panose="020B0604020202020204" pitchFamily="34" charset="0"/>
              <a:buChar char="•"/>
            </a:pPr>
            <a:r>
              <a:rPr lang="hu-HU" sz="2667" dirty="0">
                <a:solidFill>
                  <a:srgbClr val="92D050"/>
                </a:solidFill>
                <a:cs typeface="Times New Roman" panose="02020603050405020304" pitchFamily="18" charset="0"/>
              </a:rPr>
              <a:t>melléklet: </a:t>
            </a:r>
            <a:r>
              <a:rPr lang="hu-HU" sz="2667" dirty="0" err="1" smtClean="0">
                <a:solidFill>
                  <a:srgbClr val="92D050"/>
                </a:solidFill>
                <a:cs typeface="Times New Roman" panose="02020603050405020304" pitchFamily="18" charset="0"/>
              </a:rPr>
              <a:t>E-learning</a:t>
            </a:r>
            <a:r>
              <a:rPr lang="hu-HU" sz="2667" dirty="0" smtClean="0">
                <a:solidFill>
                  <a:srgbClr val="92D050"/>
                </a:solidFill>
                <a:cs typeface="Times New Roman" panose="02020603050405020304" pitchFamily="18" charset="0"/>
              </a:rPr>
              <a:t> </a:t>
            </a:r>
            <a:r>
              <a:rPr lang="hu-HU" sz="2667" dirty="0">
                <a:solidFill>
                  <a:srgbClr val="92D050"/>
                </a:solidFill>
                <a:cs typeface="Times New Roman" panose="02020603050405020304" pitchFamily="18" charset="0"/>
              </a:rPr>
              <a:t>hozzáférés </a:t>
            </a:r>
            <a:r>
              <a:rPr lang="hu-HU" sz="2667" dirty="0" smtClean="0">
                <a:solidFill>
                  <a:srgbClr val="92D050"/>
                </a:solidFill>
                <a:cs typeface="Times New Roman" panose="02020603050405020304" pitchFamily="18" charset="0"/>
              </a:rPr>
              <a:t>igénylés</a:t>
            </a:r>
            <a:endParaRPr lang="hu-HU" sz="2667" dirty="0">
              <a:solidFill>
                <a:srgbClr val="92D050"/>
              </a:solidFill>
              <a:cs typeface="Times New Roman" panose="02020603050405020304" pitchFamily="18" charset="0"/>
            </a:endParaRPr>
          </a:p>
        </p:txBody>
      </p:sp>
      <p:pic>
        <p:nvPicPr>
          <p:cNvPr id="2" name="Kép 1"/>
          <p:cNvPicPr>
            <a:picLocks noChangeAspect="1"/>
          </p:cNvPicPr>
          <p:nvPr/>
        </p:nvPicPr>
        <p:blipFill>
          <a:blip r:embed="rId3"/>
          <a:stretch>
            <a:fillRect/>
          </a:stretch>
        </p:blipFill>
        <p:spPr>
          <a:xfrm>
            <a:off x="5791200" y="777168"/>
            <a:ext cx="6399320" cy="2800919"/>
          </a:xfrm>
          <a:prstGeom prst="rect">
            <a:avLst/>
          </a:prstGeom>
        </p:spPr>
      </p:pic>
    </p:spTree>
    <p:extLst>
      <p:ext uri="{BB962C8B-B14F-4D97-AF65-F5344CB8AC3E}">
        <p14:creationId xmlns:p14="http://schemas.microsoft.com/office/powerpoint/2010/main" val="120439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fade">
                                      <p:cBhvr>
                                        <p:cTn id="70" dur="1000"/>
                                        <p:tgtEl>
                                          <p:spTgt spid="6">
                                            <p:txEl>
                                              <p:pRg st="10" end="10"/>
                                            </p:txEl>
                                          </p:spTgt>
                                        </p:tgtEl>
                                      </p:cBhvr>
                                    </p:animEffect>
                                    <p:anim calcmode="lin" valueType="num">
                                      <p:cBhvr>
                                        <p:cTn id="7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1" end="11"/>
                                            </p:txEl>
                                          </p:spTgt>
                                        </p:tgtEl>
                                        <p:attrNameLst>
                                          <p:attrName>style.visibility</p:attrName>
                                        </p:attrNameLst>
                                      </p:cBhvr>
                                      <p:to>
                                        <p:strVal val="visible"/>
                                      </p:to>
                                    </p:set>
                                    <p:animEffect transition="in" filter="fade">
                                      <p:cBhvr>
                                        <p:cTn id="77" dur="1000"/>
                                        <p:tgtEl>
                                          <p:spTgt spid="6">
                                            <p:txEl>
                                              <p:pRg st="11" end="11"/>
                                            </p:txEl>
                                          </p:spTgt>
                                        </p:tgtEl>
                                      </p:cBhvr>
                                    </p:animEffect>
                                    <p:anim calcmode="lin" valueType="num">
                                      <p:cBhvr>
                                        <p:cTn id="7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2" end="12"/>
                                            </p:txEl>
                                          </p:spTgt>
                                        </p:tgtEl>
                                        <p:attrNameLst>
                                          <p:attrName>style.visibility</p:attrName>
                                        </p:attrNameLst>
                                      </p:cBhvr>
                                      <p:to>
                                        <p:strVal val="visible"/>
                                      </p:to>
                                    </p:set>
                                    <p:animEffect transition="in" filter="fade">
                                      <p:cBhvr>
                                        <p:cTn id="84" dur="1000"/>
                                        <p:tgtEl>
                                          <p:spTgt spid="6">
                                            <p:txEl>
                                              <p:pRg st="12" end="12"/>
                                            </p:txEl>
                                          </p:spTgt>
                                        </p:tgtEl>
                                      </p:cBhvr>
                                    </p:animEffect>
                                    <p:anim calcmode="lin" valueType="num">
                                      <p:cBhvr>
                                        <p:cTn id="8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1000"/>
                                        <p:tgtEl>
                                          <p:spTgt spid="6">
                                            <p:txEl>
                                              <p:pRg st="13" end="13"/>
                                            </p:txEl>
                                          </p:spTgt>
                                        </p:tgtEl>
                                      </p:cBhvr>
                                    </p:animEffect>
                                    <p:anim calcmode="lin" valueType="num">
                                      <p:cBhvr>
                                        <p:cTn id="92"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10624"/>
            <a:ext cx="11541578"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Ágazati szakhatóságok</a:t>
            </a:r>
            <a:endParaRPr lang="x-none" sz="4267" dirty="0">
              <a:solidFill>
                <a:srgbClr val="92D050"/>
              </a:solidFill>
            </a:endParaRPr>
          </a:p>
        </p:txBody>
      </p:sp>
      <p:sp>
        <p:nvSpPr>
          <p:cNvPr id="6" name="Content Placeholder 2">
            <a:extLst>
              <a:ext uri="{FF2B5EF4-FFF2-40B4-BE49-F238E27FC236}">
                <a16:creationId xmlns="" xmlns:a16="http://schemas.microsoft.com/office/drawing/2014/main" id="{53F16565-E8D2-75AE-69E9-3D04C6E2EEAD}"/>
              </a:ext>
            </a:extLst>
          </p:cNvPr>
          <p:cNvSpPr txBox="1">
            <a:spLocks/>
          </p:cNvSpPr>
          <p:nvPr/>
        </p:nvSpPr>
        <p:spPr>
          <a:xfrm>
            <a:off x="133165" y="717633"/>
            <a:ext cx="11922711" cy="4872980"/>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266700" indent="-266700" algn="just">
              <a:spcBef>
                <a:spcPts val="0"/>
              </a:spcBef>
              <a:buFont typeface="Arial" panose="020B0604020202020204" pitchFamily="34" charset="0"/>
              <a:buChar char="•"/>
            </a:pPr>
            <a:r>
              <a:rPr lang="hu-HU" sz="2667" dirty="0">
                <a:cs typeface="Times New Roman" panose="02020603050405020304" pitchFamily="18" charset="0"/>
              </a:rPr>
              <a:t>A horizontális kritériumok teljesülésének megállapításához, valamint az ágazati kritériumokat teljesítő lehetséges kritikus szervezetekről, kritikus infrastruktúrákról az ágazati szakhatóság rendelkezésére álló adatokat, engedélyeket, kimutatásokat az adatok, engedélyek, kimutatások változását követő 30 napon belül, változás hiányában pedig az előző év értékeléséről szóló tájékoztatását a tárgyévet követő év </a:t>
            </a:r>
            <a:r>
              <a:rPr lang="hu-HU" sz="2667" dirty="0">
                <a:solidFill>
                  <a:srgbClr val="92D050"/>
                </a:solidFill>
                <a:cs typeface="Times New Roman" panose="02020603050405020304" pitchFamily="18" charset="0"/>
              </a:rPr>
              <a:t>január 31</a:t>
            </a:r>
            <a:r>
              <a:rPr lang="hu-HU" sz="2667" dirty="0">
                <a:cs typeface="Times New Roman" panose="02020603050405020304" pitchFamily="18" charset="0"/>
              </a:rPr>
              <a:t>-ig küldi meg az általános kijelölő hatóság részére.</a:t>
            </a:r>
          </a:p>
          <a:p>
            <a:pPr marL="266700" indent="-266700" algn="just">
              <a:spcBef>
                <a:spcPts val="0"/>
              </a:spcBef>
              <a:buFont typeface="Arial" panose="020B0604020202020204" pitchFamily="34" charset="0"/>
              <a:buChar char="•"/>
            </a:pPr>
            <a:endParaRPr lang="hu-HU" sz="2667" dirty="0" smtClean="0">
              <a:cs typeface="Times New Roman" panose="02020603050405020304" pitchFamily="18" charset="0"/>
            </a:endParaRP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Új szervezetek: adatszolgáltatása, kijelölése</a:t>
            </a:r>
          </a:p>
        </p:txBody>
      </p:sp>
    </p:spTree>
    <p:extLst>
      <p:ext uri="{BB962C8B-B14F-4D97-AF65-F5344CB8AC3E}">
        <p14:creationId xmlns:p14="http://schemas.microsoft.com/office/powerpoint/2010/main" val="363008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10624"/>
            <a:ext cx="11541578"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smtClean="0">
                <a:solidFill>
                  <a:srgbClr val="92D050"/>
                </a:solidFill>
              </a:rPr>
              <a:t>EKFV – évente </a:t>
            </a:r>
            <a:endParaRPr lang="x-none" sz="4267" dirty="0">
              <a:solidFill>
                <a:srgbClr val="92D050"/>
              </a:solidFill>
            </a:endParaRPr>
          </a:p>
        </p:txBody>
      </p:sp>
      <p:sp>
        <p:nvSpPr>
          <p:cNvPr id="6" name="Content Placeholder 2">
            <a:extLst>
              <a:ext uri="{FF2B5EF4-FFF2-40B4-BE49-F238E27FC236}">
                <a16:creationId xmlns="" xmlns:a16="http://schemas.microsoft.com/office/drawing/2014/main" id="{53F16565-E8D2-75AE-69E9-3D04C6E2EEAD}"/>
              </a:ext>
            </a:extLst>
          </p:cNvPr>
          <p:cNvSpPr txBox="1">
            <a:spLocks/>
          </p:cNvSpPr>
          <p:nvPr/>
        </p:nvSpPr>
        <p:spPr>
          <a:xfrm>
            <a:off x="133165" y="717633"/>
            <a:ext cx="11922711" cy="4872980"/>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marL="266700" indent="-266700" algn="just">
              <a:spcBef>
                <a:spcPts val="0"/>
              </a:spcBef>
              <a:buFont typeface="Arial" panose="020B0604020202020204" pitchFamily="34" charset="0"/>
              <a:buChar char="•"/>
            </a:pPr>
            <a:r>
              <a:rPr lang="hu-HU" sz="2667" dirty="0">
                <a:cs typeface="Times New Roman" panose="02020603050405020304" pitchFamily="18" charset="0"/>
              </a:rPr>
              <a:t>A kritikus szervezet ellenálló </a:t>
            </a:r>
            <a:r>
              <a:rPr lang="hu-HU" sz="2667" dirty="0" smtClean="0">
                <a:cs typeface="Times New Roman" panose="02020603050405020304" pitchFamily="18" charset="0"/>
              </a:rPr>
              <a:t>képességért </a:t>
            </a:r>
            <a:r>
              <a:rPr lang="hu-HU" sz="2667" dirty="0">
                <a:cs typeface="Times New Roman" panose="02020603050405020304" pitchFamily="18" charset="0"/>
              </a:rPr>
              <a:t>felelős </a:t>
            </a:r>
            <a:r>
              <a:rPr lang="hu-HU" sz="2667" dirty="0" smtClean="0">
                <a:cs typeface="Times New Roman" panose="02020603050405020304" pitchFamily="18" charset="0"/>
              </a:rPr>
              <a:t>vezető</a:t>
            </a:r>
            <a:endParaRPr lang="hu-HU" sz="2667" dirty="0">
              <a:cs typeface="Times New Roman" panose="02020603050405020304" pitchFamily="18" charset="0"/>
            </a:endParaRPr>
          </a:p>
          <a:p>
            <a:pPr marL="266700" indent="-266700" algn="just">
              <a:spcBef>
                <a:spcPts val="0"/>
              </a:spcBef>
              <a:buFont typeface="Arial" panose="020B0604020202020204" pitchFamily="34" charset="0"/>
              <a:buChar char="•"/>
            </a:pPr>
            <a:r>
              <a:rPr lang="hu-HU" sz="2667" dirty="0">
                <a:cs typeface="Times New Roman" panose="02020603050405020304" pitchFamily="18" charset="0"/>
              </a:rPr>
              <a:t>felülvizsgálja </a:t>
            </a:r>
            <a:r>
              <a:rPr lang="hu-HU" sz="2667" dirty="0" smtClean="0">
                <a:cs typeface="Times New Roman" panose="02020603050405020304" pitchFamily="18" charset="0"/>
              </a:rPr>
              <a:t>az </a:t>
            </a:r>
            <a:r>
              <a:rPr lang="hu-HU" sz="2667" dirty="0">
                <a:solidFill>
                  <a:srgbClr val="92D050"/>
                </a:solidFill>
                <a:cs typeface="Times New Roman" panose="02020603050405020304" pitchFamily="18" charset="0"/>
              </a:rPr>
              <a:t>ellenálló képességi </a:t>
            </a:r>
            <a:r>
              <a:rPr lang="hu-HU" sz="2667" dirty="0" smtClean="0">
                <a:solidFill>
                  <a:srgbClr val="92D050"/>
                </a:solidFill>
                <a:cs typeface="Times New Roman" panose="02020603050405020304" pitchFamily="18" charset="0"/>
              </a:rPr>
              <a:t>tervet</a:t>
            </a:r>
            <a:endParaRPr lang="hu-HU" sz="2667" dirty="0" smtClean="0">
              <a:solidFill>
                <a:srgbClr val="92D050"/>
              </a:solidFill>
              <a:cs typeface="Times New Roman" panose="02020603050405020304" pitchFamily="18" charset="0"/>
            </a:endParaRP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megszervezi és értékeli a kritikus szervezet </a:t>
            </a:r>
            <a:r>
              <a:rPr lang="hu-HU" sz="2667" dirty="0" smtClean="0">
                <a:solidFill>
                  <a:srgbClr val="92D050"/>
                </a:solidFill>
                <a:cs typeface="Times New Roman" panose="02020603050405020304" pitchFamily="18" charset="0"/>
              </a:rPr>
              <a:t>ellenálló képességi gyakorlatát</a:t>
            </a:r>
            <a:r>
              <a:rPr lang="hu-HU" sz="2667" dirty="0" smtClean="0">
                <a:cs typeface="Times New Roman" panose="02020603050405020304" pitchFamily="18" charset="0"/>
              </a:rPr>
              <a:t>, (14 nap)</a:t>
            </a:r>
          </a:p>
          <a:p>
            <a:pPr marL="266700" indent="-266700" algn="just">
              <a:spcBef>
                <a:spcPts val="0"/>
              </a:spcBef>
              <a:buFont typeface="Arial" panose="020B0604020202020204" pitchFamily="34" charset="0"/>
              <a:buChar char="•"/>
            </a:pPr>
            <a:r>
              <a:rPr lang="hu-HU" sz="2667" dirty="0" smtClean="0">
                <a:cs typeface="Times New Roman" panose="02020603050405020304" pitchFamily="18" charset="0"/>
              </a:rPr>
              <a:t>a </a:t>
            </a:r>
            <a:r>
              <a:rPr lang="hu-HU" sz="2667" dirty="0">
                <a:cs typeface="Times New Roman" panose="02020603050405020304" pitchFamily="18" charset="0"/>
              </a:rPr>
              <a:t>helyszínen önállóan ellenőrzi vagy a szervezet által már működtetett </a:t>
            </a:r>
            <a:r>
              <a:rPr lang="hu-HU" sz="2667" dirty="0">
                <a:solidFill>
                  <a:srgbClr val="92D050"/>
                </a:solidFill>
                <a:cs typeface="Times New Roman" panose="02020603050405020304" pitchFamily="18" charset="0"/>
              </a:rPr>
              <a:t>belső auditokba</a:t>
            </a:r>
            <a:r>
              <a:rPr lang="hu-HU" sz="2667" dirty="0">
                <a:cs typeface="Times New Roman" panose="02020603050405020304" pitchFamily="18" charset="0"/>
              </a:rPr>
              <a:t> integrálva vizsgálja a kritikus szervezetnél és a kritikus infrastruktúránál a jogszabályok, az önkéntesen alkalmazott szabványok, a hatósági előírások teljesülését, a belső szabályozások meglétét, a folyamatokba történő beillesztését, azok betartását, valamint a védelmi képességek megfelelőségét</a:t>
            </a:r>
            <a:r>
              <a:rPr lang="hu-HU" sz="2667" dirty="0" smtClean="0">
                <a:cs typeface="Times New Roman" panose="02020603050405020304" pitchFamily="18" charset="0"/>
              </a:rPr>
              <a:t>,</a:t>
            </a:r>
          </a:p>
          <a:p>
            <a:pPr marL="266700" indent="-266700" algn="just">
              <a:spcBef>
                <a:spcPts val="0"/>
              </a:spcBef>
              <a:buFont typeface="Arial" panose="020B0604020202020204" pitchFamily="34" charset="0"/>
              <a:buChar char="•"/>
            </a:pPr>
            <a:r>
              <a:rPr lang="hu-HU" sz="2667" dirty="0">
                <a:solidFill>
                  <a:srgbClr val="92D050"/>
                </a:solidFill>
                <a:cs typeface="Times New Roman" panose="02020603050405020304" pitchFamily="18" charset="0"/>
              </a:rPr>
              <a:t>összefoglaló jelentést </a:t>
            </a:r>
            <a:r>
              <a:rPr lang="hu-HU" sz="2667" dirty="0">
                <a:cs typeface="Times New Roman" panose="02020603050405020304" pitchFamily="18" charset="0"/>
              </a:rPr>
              <a:t>készít a menedzsment számára a kritikus szervezet, infrastruktúra ellenálló képességének </a:t>
            </a:r>
            <a:r>
              <a:rPr lang="hu-HU" sz="2667" dirty="0">
                <a:solidFill>
                  <a:srgbClr val="92D050"/>
                </a:solidFill>
                <a:cs typeface="Times New Roman" panose="02020603050405020304" pitchFamily="18" charset="0"/>
              </a:rPr>
              <a:t>értékeléséről, fejlesztési lehetőségeiről</a:t>
            </a:r>
            <a:r>
              <a:rPr lang="hu-HU" sz="2667" dirty="0">
                <a:cs typeface="Times New Roman" panose="02020603050405020304" pitchFamily="18" charset="0"/>
              </a:rPr>
              <a:t>, és azt megküldi az általános kijelölő hatóság részére,</a:t>
            </a:r>
          </a:p>
          <a:p>
            <a:pPr marL="266700" indent="-266700" algn="just">
              <a:spcBef>
                <a:spcPts val="0"/>
              </a:spcBef>
              <a:buFont typeface="Arial" panose="020B0604020202020204" pitchFamily="34" charset="0"/>
              <a:buChar char="•"/>
            </a:pPr>
            <a:r>
              <a:rPr lang="hu-HU" sz="2667" dirty="0" smtClean="0">
                <a:solidFill>
                  <a:srgbClr val="92D050"/>
                </a:solidFill>
                <a:cs typeface="Times New Roman" panose="02020603050405020304" pitchFamily="18" charset="0"/>
              </a:rPr>
              <a:t>összesíti </a:t>
            </a:r>
            <a:r>
              <a:rPr lang="hu-HU" sz="2667" dirty="0">
                <a:solidFill>
                  <a:srgbClr val="92D050"/>
                </a:solidFill>
                <a:cs typeface="Times New Roman" panose="02020603050405020304" pitchFamily="18" charset="0"/>
              </a:rPr>
              <a:t>és értékeli </a:t>
            </a:r>
            <a:r>
              <a:rPr lang="hu-HU" sz="2667" dirty="0">
                <a:cs typeface="Times New Roman" panose="02020603050405020304" pitchFamily="18" charset="0"/>
              </a:rPr>
              <a:t>a kritikus szervezet, infrastruktúra területén keletkezett </a:t>
            </a:r>
            <a:r>
              <a:rPr lang="hu-HU" sz="2667" dirty="0">
                <a:solidFill>
                  <a:srgbClr val="92D050"/>
                </a:solidFill>
                <a:cs typeface="Times New Roman" panose="02020603050405020304" pitchFamily="18" charset="0"/>
              </a:rPr>
              <a:t>kontrollált</a:t>
            </a:r>
            <a:r>
              <a:rPr lang="hu-HU" sz="2667" dirty="0">
                <a:cs typeface="Times New Roman" panose="02020603050405020304" pitchFamily="18" charset="0"/>
              </a:rPr>
              <a:t> rendkívüli események és </a:t>
            </a:r>
            <a:r>
              <a:rPr lang="hu-HU" sz="2667" dirty="0">
                <a:solidFill>
                  <a:srgbClr val="92D050"/>
                </a:solidFill>
                <a:cs typeface="Times New Roman" panose="02020603050405020304" pitchFamily="18" charset="0"/>
              </a:rPr>
              <a:t>rendkívüli események </a:t>
            </a:r>
            <a:r>
              <a:rPr lang="hu-HU" sz="2667" dirty="0">
                <a:cs typeface="Times New Roman" panose="02020603050405020304" pitchFamily="18" charset="0"/>
              </a:rPr>
              <a:t>adatait, következményeit, tanulságait, megelőzési lehetőségeit </a:t>
            </a:r>
            <a:r>
              <a:rPr lang="hu-HU" sz="2667" dirty="0" smtClean="0">
                <a:cs typeface="Times New Roman" panose="02020603050405020304" pitchFamily="18" charset="0"/>
              </a:rPr>
              <a:t>az összefoglaló </a:t>
            </a:r>
            <a:r>
              <a:rPr lang="hu-HU" sz="2667" dirty="0">
                <a:cs typeface="Times New Roman" panose="02020603050405020304" pitchFamily="18" charset="0"/>
              </a:rPr>
              <a:t>jelentésében,</a:t>
            </a:r>
          </a:p>
          <a:p>
            <a:pPr algn="just">
              <a:spcBef>
                <a:spcPts val="0"/>
              </a:spcBef>
            </a:pPr>
            <a:endParaRPr lang="hu-HU" sz="2667" dirty="0">
              <a:cs typeface="Times New Roman" panose="02020603050405020304" pitchFamily="18" charset="0"/>
            </a:endParaRPr>
          </a:p>
        </p:txBody>
      </p:sp>
    </p:spTree>
    <p:extLst>
      <p:ext uri="{BB962C8B-B14F-4D97-AF65-F5344CB8AC3E}">
        <p14:creationId xmlns:p14="http://schemas.microsoft.com/office/powerpoint/2010/main" val="1717248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a:extLst>
              <a:ext uri="{FF2B5EF4-FFF2-40B4-BE49-F238E27FC236}">
                <a16:creationId xmlns="" xmlns:a16="http://schemas.microsoft.com/office/drawing/2014/main" id="{C79E8F01-F8D4-C8F3-B5A1-44D92880ECA1}"/>
              </a:ext>
            </a:extLst>
          </p:cNvPr>
          <p:cNvSpPr txBox="1">
            <a:spLocks/>
          </p:cNvSpPr>
          <p:nvPr/>
        </p:nvSpPr>
        <p:spPr>
          <a:xfrm>
            <a:off x="452154" y="97007"/>
            <a:ext cx="11585517" cy="813536"/>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3200" b="0" kern="1200" baseline="0">
                <a:solidFill>
                  <a:srgbClr val="004C67"/>
                </a:solidFill>
                <a:latin typeface="Calibri" panose="020F0502020204030204" pitchFamily="34" charset="0"/>
                <a:ea typeface="+mj-ea"/>
                <a:cs typeface="Calibri" panose="020F0502020204030204" pitchFamily="34" charset="0"/>
              </a:defRPr>
            </a:lvl1pPr>
          </a:lstStyle>
          <a:p>
            <a:r>
              <a:rPr lang="hu-HU" sz="4267" dirty="0">
                <a:solidFill>
                  <a:srgbClr val="92D050"/>
                </a:solidFill>
              </a:rPr>
              <a:t>Rendkívüli </a:t>
            </a:r>
            <a:r>
              <a:rPr lang="hu-HU" sz="4267" dirty="0" smtClean="0">
                <a:solidFill>
                  <a:srgbClr val="92D050"/>
                </a:solidFill>
              </a:rPr>
              <a:t>esemény</a:t>
            </a:r>
            <a:endParaRPr lang="hu-HU" sz="4267" dirty="0">
              <a:solidFill>
                <a:srgbClr val="92D050"/>
              </a:solidFill>
            </a:endParaRPr>
          </a:p>
        </p:txBody>
      </p:sp>
      <p:sp>
        <p:nvSpPr>
          <p:cNvPr id="66" name="Content Placeholder 2">
            <a:extLst>
              <a:ext uri="{FF2B5EF4-FFF2-40B4-BE49-F238E27FC236}">
                <a16:creationId xmlns="" xmlns:a16="http://schemas.microsoft.com/office/drawing/2014/main" id="{53F16565-E8D2-75AE-69E9-3D04C6E2EEAD}"/>
              </a:ext>
            </a:extLst>
          </p:cNvPr>
          <p:cNvSpPr txBox="1">
            <a:spLocks/>
          </p:cNvSpPr>
          <p:nvPr/>
        </p:nvSpPr>
        <p:spPr>
          <a:xfrm>
            <a:off x="452154" y="686767"/>
            <a:ext cx="11212797" cy="5378368"/>
          </a:xfrm>
          <a:prstGeom prst="rect">
            <a:avLst/>
          </a:prstGeom>
        </p:spPr>
        <p:txBody>
          <a:bodyPr vert="horz" lIns="0" tIns="0" rIns="0" bIns="0" rtlCol="0">
            <a:noAutofit/>
          </a:bodyPr>
          <a:lstStyle>
            <a:lvl1pPr marL="0" indent="0" algn="ctr" defTabSz="685800" rtl="0" eaLnBrk="1" latinLnBrk="0" hangingPunct="1">
              <a:lnSpc>
                <a:spcPct val="100000"/>
              </a:lnSpc>
              <a:spcBef>
                <a:spcPts val="750"/>
              </a:spcBef>
              <a:buClr>
                <a:srgbClr val="1B5C93"/>
              </a:buClr>
              <a:buSzPct val="90000"/>
              <a:buFont typeface="Arial" panose="020B0604020202020204" pitchFamily="34" charset="0"/>
              <a:buNone/>
              <a:defRPr sz="2300"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342900" indent="0" algn="ctr" defTabSz="685800" rtl="0" eaLnBrk="1" latinLnBrk="0" hangingPunct="1">
              <a:lnSpc>
                <a:spcPct val="90000"/>
              </a:lnSpc>
              <a:spcBef>
                <a:spcPts val="375"/>
              </a:spcBef>
              <a:buClr>
                <a:srgbClr val="1B5C93"/>
              </a:buClr>
              <a:buFont typeface="Arial" panose="020B0604020202020204" pitchFamily="34" charset="0"/>
              <a:buNone/>
              <a:defRPr sz="22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685800" indent="0" algn="ctr" defTabSz="685800" rtl="0" eaLnBrk="1" latinLnBrk="0" hangingPunct="1">
              <a:lnSpc>
                <a:spcPct val="90000"/>
              </a:lnSpc>
              <a:spcBef>
                <a:spcPts val="375"/>
              </a:spcBef>
              <a:buClr>
                <a:srgbClr val="1B5C93"/>
              </a:buClr>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028700" indent="0" algn="ctr" defTabSz="685800" rtl="0" eaLnBrk="1" latinLnBrk="0" hangingPunct="1">
              <a:lnSpc>
                <a:spcPct val="90000"/>
              </a:lnSpc>
              <a:spcBef>
                <a:spcPts val="375"/>
              </a:spcBef>
              <a:buClr>
                <a:srgbClr val="7B9DC7"/>
              </a:buClr>
              <a:buFont typeface="Arial" panose="020B0604020202020204" pitchFamily="34" charset="0"/>
              <a:buNone/>
              <a:defRPr sz="15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371600" indent="0" algn="ctr" defTabSz="685800" rtl="0" eaLnBrk="1" latinLnBrk="0" hangingPunct="1">
              <a:lnSpc>
                <a:spcPct val="90000"/>
              </a:lnSpc>
              <a:spcBef>
                <a:spcPts val="375"/>
              </a:spcBef>
              <a:buClr>
                <a:srgbClr val="7B9DC7"/>
              </a:buClr>
              <a:buFont typeface="Arial" panose="020B0604020202020204" pitchFamily="34" charset="0"/>
              <a:buNone/>
              <a:defRPr sz="145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9pPr>
          </a:lstStyle>
          <a:p>
            <a:pPr algn="just">
              <a:spcBef>
                <a:spcPts val="0"/>
              </a:spcBef>
            </a:pPr>
            <a:r>
              <a:rPr lang="hu-HU" sz="2667" dirty="0" smtClean="0">
                <a:cs typeface="Times New Roman" panose="02020603050405020304" pitchFamily="18" charset="0"/>
              </a:rPr>
              <a:t>olyan </a:t>
            </a:r>
            <a:r>
              <a:rPr lang="hu-HU" sz="2667" dirty="0">
                <a:cs typeface="Times New Roman" panose="02020603050405020304" pitchFamily="18" charset="0"/>
              </a:rPr>
              <a:t>esemény, amely eléri a rendkívüli esemény kezelésében érintett szervek irányába történő bejelentés </a:t>
            </a:r>
            <a:r>
              <a:rPr lang="hu-HU" sz="2667" b="1" dirty="0">
                <a:solidFill>
                  <a:srgbClr val="FF0000"/>
                </a:solidFill>
                <a:cs typeface="Times New Roman" panose="02020603050405020304" pitchFamily="18" charset="0"/>
              </a:rPr>
              <a:t>kormányrendeletben</a:t>
            </a:r>
            <a:r>
              <a:rPr lang="hu-HU" sz="2667" dirty="0">
                <a:cs typeface="Times New Roman" panose="02020603050405020304" pitchFamily="18" charset="0"/>
              </a:rPr>
              <a:t> vagy annak hiányában a kritikus szervezet </a:t>
            </a:r>
            <a:r>
              <a:rPr lang="hu-HU" sz="2667" b="1" dirty="0">
                <a:solidFill>
                  <a:srgbClr val="FF0000"/>
                </a:solidFill>
                <a:cs typeface="Times New Roman" panose="02020603050405020304" pitchFamily="18" charset="0"/>
              </a:rPr>
              <a:t>ellenálló képességi tervében </a:t>
            </a:r>
            <a:r>
              <a:rPr lang="hu-HU" sz="2667" dirty="0">
                <a:cs typeface="Times New Roman" panose="02020603050405020304" pitchFamily="18" charset="0"/>
              </a:rPr>
              <a:t>meghatározott </a:t>
            </a:r>
            <a:r>
              <a:rPr lang="hu-HU" sz="2667" b="1" dirty="0">
                <a:solidFill>
                  <a:srgbClr val="FF0000"/>
                </a:solidFill>
                <a:cs typeface="Times New Roman" panose="02020603050405020304" pitchFamily="18" charset="0"/>
              </a:rPr>
              <a:t>küszöbértékét</a:t>
            </a:r>
            <a:r>
              <a:rPr lang="hu-HU" sz="2667" dirty="0">
                <a:cs typeface="Times New Roman" panose="02020603050405020304" pitchFamily="18" charset="0"/>
              </a:rPr>
              <a:t>, </a:t>
            </a:r>
            <a:r>
              <a:rPr lang="hu-HU" sz="2667" dirty="0" smtClean="0">
                <a:cs typeface="Times New Roman" panose="02020603050405020304" pitchFamily="18" charset="0"/>
              </a:rPr>
              <a:t>és</a:t>
            </a:r>
          </a:p>
          <a:p>
            <a:pPr algn="just">
              <a:spcBef>
                <a:spcPts val="0"/>
              </a:spcBef>
            </a:pPr>
            <a:endParaRPr lang="hu-HU" sz="2667" dirty="0">
              <a:cs typeface="Times New Roman" panose="02020603050405020304" pitchFamily="18" charset="0"/>
            </a:endParaRPr>
          </a:p>
          <a:p>
            <a:pPr algn="just">
              <a:spcBef>
                <a:spcPts val="0"/>
              </a:spcBef>
            </a:pPr>
            <a:r>
              <a:rPr lang="hu-HU" sz="2667" dirty="0" smtClean="0">
                <a:cs typeface="Times New Roman" panose="02020603050405020304" pitchFamily="18" charset="0"/>
              </a:rPr>
              <a:t>-</a:t>
            </a:r>
            <a:r>
              <a:rPr lang="hu-HU" sz="2667" dirty="0" smtClean="0">
                <a:solidFill>
                  <a:srgbClr val="111111"/>
                </a:solidFill>
                <a:cs typeface="Times New Roman" panose="02020603050405020304" pitchFamily="18" charset="0"/>
              </a:rPr>
              <a:t> </a:t>
            </a:r>
            <a:r>
              <a:rPr lang="hu-HU" sz="2667" dirty="0">
                <a:cs typeface="Times New Roman" panose="02020603050405020304" pitchFamily="18" charset="0"/>
              </a:rPr>
              <a:t>kritikus infrastruktúra, alapvető szolgáltatás </a:t>
            </a:r>
            <a:r>
              <a:rPr lang="hu-HU" sz="2667" b="1" dirty="0" smtClean="0">
                <a:solidFill>
                  <a:srgbClr val="0070C0"/>
                </a:solidFill>
                <a:cs typeface="Times New Roman" panose="02020603050405020304" pitchFamily="18" charset="0"/>
              </a:rPr>
              <a:t>megszűnik, kiesik </a:t>
            </a:r>
            <a:r>
              <a:rPr lang="hu-HU" sz="2667" b="1" i="1" dirty="0" smtClean="0">
                <a:solidFill>
                  <a:srgbClr val="00B050"/>
                </a:solidFill>
                <a:cs typeface="Times New Roman" panose="02020603050405020304" pitchFamily="18" charset="0"/>
              </a:rPr>
              <a:t>vagy</a:t>
            </a:r>
            <a:endParaRPr lang="hu-HU" sz="2667" b="1" i="1" dirty="0">
              <a:solidFill>
                <a:srgbClr val="00B050"/>
              </a:solidFill>
              <a:cs typeface="Times New Roman" panose="02020603050405020304" pitchFamily="18" charset="0"/>
            </a:endParaRPr>
          </a:p>
          <a:p>
            <a:pPr algn="just">
              <a:spcBef>
                <a:spcPts val="0"/>
              </a:spcBef>
            </a:pPr>
            <a:endParaRPr lang="hu-HU" sz="2667" dirty="0" smtClean="0">
              <a:cs typeface="Times New Roman" panose="02020603050405020304" pitchFamily="18" charset="0"/>
            </a:endParaRPr>
          </a:p>
          <a:p>
            <a:pPr algn="just">
              <a:spcBef>
                <a:spcPts val="0"/>
              </a:spcBef>
            </a:pPr>
            <a:r>
              <a:rPr lang="hu-HU" sz="2667" dirty="0" smtClean="0">
                <a:cs typeface="Times New Roman" panose="02020603050405020304" pitchFamily="18" charset="0"/>
              </a:rPr>
              <a:t>-</a:t>
            </a:r>
            <a:r>
              <a:rPr lang="hu-HU" sz="2667" dirty="0" smtClean="0">
                <a:solidFill>
                  <a:srgbClr val="111111"/>
                </a:solidFill>
                <a:cs typeface="Times New Roman" panose="02020603050405020304" pitchFamily="18" charset="0"/>
              </a:rPr>
              <a:t> </a:t>
            </a:r>
            <a:r>
              <a:rPr lang="hu-HU" sz="2667" dirty="0">
                <a:cs typeface="Times New Roman" panose="02020603050405020304" pitchFamily="18" charset="0"/>
              </a:rPr>
              <a:t>kritikus infrastruktúra, alapvető szolgáltatás megszűnése, kiesése</a:t>
            </a:r>
            <a:r>
              <a:rPr lang="hu-HU" sz="2667" dirty="0">
                <a:solidFill>
                  <a:srgbClr val="111111"/>
                </a:solidFill>
                <a:cs typeface="Times New Roman" panose="02020603050405020304" pitchFamily="18" charset="0"/>
              </a:rPr>
              <a:t> </a:t>
            </a:r>
            <a:r>
              <a:rPr lang="hu-HU" sz="2667" b="1" dirty="0">
                <a:solidFill>
                  <a:srgbClr val="0070C0"/>
                </a:solidFill>
                <a:cs typeface="Times New Roman" panose="02020603050405020304" pitchFamily="18" charset="0"/>
              </a:rPr>
              <a:t>nem következik be</a:t>
            </a:r>
            <a:r>
              <a:rPr lang="hu-HU" sz="2667" dirty="0">
                <a:solidFill>
                  <a:srgbClr val="0070C0"/>
                </a:solidFill>
                <a:cs typeface="Times New Roman" panose="02020603050405020304" pitchFamily="18" charset="0"/>
              </a:rPr>
              <a:t>,</a:t>
            </a:r>
            <a:r>
              <a:rPr lang="hu-HU" sz="2667" dirty="0">
                <a:cs typeface="Times New Roman" panose="02020603050405020304" pitchFamily="18" charset="0"/>
              </a:rPr>
              <a:t> de szükséges a rendkívüli esemény </a:t>
            </a:r>
            <a:r>
              <a:rPr lang="hu-HU" sz="2667" b="1" dirty="0">
                <a:solidFill>
                  <a:srgbClr val="0070C0"/>
                </a:solidFill>
                <a:cs typeface="Times New Roman" panose="02020603050405020304" pitchFamily="18" charset="0"/>
              </a:rPr>
              <a:t>kezelésében érintett szervek </a:t>
            </a:r>
            <a:r>
              <a:rPr lang="hu-HU" sz="2667" b="1" dirty="0" smtClean="0">
                <a:solidFill>
                  <a:srgbClr val="0070C0"/>
                </a:solidFill>
                <a:cs typeface="Times New Roman" panose="02020603050405020304" pitchFamily="18" charset="0"/>
              </a:rPr>
              <a:t>közreműködése.</a:t>
            </a:r>
            <a:endParaRPr lang="hu-HU" sz="2667" b="1" dirty="0">
              <a:solidFill>
                <a:srgbClr val="0070C0"/>
              </a:solidFill>
              <a:cs typeface="Times New Roman" panose="02020603050405020304" pitchFamily="18" charset="0"/>
            </a:endParaRPr>
          </a:p>
          <a:p>
            <a:pPr algn="just">
              <a:spcBef>
                <a:spcPts val="0"/>
              </a:spcBef>
            </a:pPr>
            <a:endParaRPr lang="hu-HU" sz="2667" b="1" dirty="0">
              <a:solidFill>
                <a:srgbClr val="0070C0"/>
              </a:solidFill>
              <a:cs typeface="Times New Roman" panose="02020603050405020304" pitchFamily="18" charset="0"/>
            </a:endParaRPr>
          </a:p>
        </p:txBody>
      </p:sp>
      <p:pic>
        <p:nvPicPr>
          <p:cNvPr id="3" name="Kép 2"/>
          <p:cNvPicPr>
            <a:picLocks noChangeAspect="1"/>
          </p:cNvPicPr>
          <p:nvPr/>
        </p:nvPicPr>
        <p:blipFill>
          <a:blip r:embed="rId3"/>
          <a:stretch>
            <a:fillRect/>
          </a:stretch>
        </p:blipFill>
        <p:spPr>
          <a:xfrm>
            <a:off x="1024823" y="4838215"/>
            <a:ext cx="2611256" cy="1740837"/>
          </a:xfrm>
          <a:prstGeom prst="rect">
            <a:avLst/>
          </a:prstGeom>
        </p:spPr>
      </p:pic>
      <p:pic>
        <p:nvPicPr>
          <p:cNvPr id="7" name="Kép 6"/>
          <p:cNvPicPr>
            <a:picLocks noChangeAspect="1"/>
          </p:cNvPicPr>
          <p:nvPr/>
        </p:nvPicPr>
        <p:blipFill>
          <a:blip r:embed="rId4"/>
          <a:stretch>
            <a:fillRect/>
          </a:stretch>
        </p:blipFill>
        <p:spPr>
          <a:xfrm>
            <a:off x="4817491" y="4839466"/>
            <a:ext cx="2482123" cy="1740837"/>
          </a:xfrm>
          <a:prstGeom prst="rect">
            <a:avLst/>
          </a:prstGeom>
        </p:spPr>
      </p:pic>
      <p:pic>
        <p:nvPicPr>
          <p:cNvPr id="8" name="Kép 7"/>
          <p:cNvPicPr>
            <a:picLocks noChangeAspect="1"/>
          </p:cNvPicPr>
          <p:nvPr/>
        </p:nvPicPr>
        <p:blipFill>
          <a:blip r:embed="rId5"/>
          <a:stretch>
            <a:fillRect/>
          </a:stretch>
        </p:blipFill>
        <p:spPr>
          <a:xfrm>
            <a:off x="8481026" y="4839465"/>
            <a:ext cx="2877596" cy="1739587"/>
          </a:xfrm>
          <a:prstGeom prst="rect">
            <a:avLst/>
          </a:prstGeom>
        </p:spPr>
      </p:pic>
    </p:spTree>
    <p:extLst>
      <p:ext uri="{BB962C8B-B14F-4D97-AF65-F5344CB8AC3E}">
        <p14:creationId xmlns:p14="http://schemas.microsoft.com/office/powerpoint/2010/main" val="190610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fade">
                                      <p:cBhvr>
                                        <p:cTn id="7" dur="1000"/>
                                        <p:tgtEl>
                                          <p:spTgt spid="66">
                                            <p:txEl>
                                              <p:pRg st="0" end="0"/>
                                            </p:txEl>
                                          </p:spTgt>
                                        </p:tgtEl>
                                      </p:cBhvr>
                                    </p:animEffect>
                                    <p:anim calcmode="lin" valueType="num">
                                      <p:cBhvr>
                                        <p:cTn id="8"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6">
                                            <p:txEl>
                                              <p:pRg st="2" end="2"/>
                                            </p:txEl>
                                          </p:spTgt>
                                        </p:tgtEl>
                                        <p:attrNameLst>
                                          <p:attrName>style.visibility</p:attrName>
                                        </p:attrNameLst>
                                      </p:cBhvr>
                                      <p:to>
                                        <p:strVal val="visible"/>
                                      </p:to>
                                    </p:set>
                                    <p:animEffect transition="in" filter="fade">
                                      <p:cBhvr>
                                        <p:cTn id="14" dur="1000"/>
                                        <p:tgtEl>
                                          <p:spTgt spid="66">
                                            <p:txEl>
                                              <p:pRg st="2" end="2"/>
                                            </p:txEl>
                                          </p:spTgt>
                                        </p:tgtEl>
                                      </p:cBhvr>
                                    </p:animEffect>
                                    <p:anim calcmode="lin" valueType="num">
                                      <p:cBhvr>
                                        <p:cTn id="15" dur="1000" fill="hold"/>
                                        <p:tgtEl>
                                          <p:spTgt spid="6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6">
                                            <p:txEl>
                                              <p:pRg st="4" end="4"/>
                                            </p:txEl>
                                          </p:spTgt>
                                        </p:tgtEl>
                                        <p:attrNameLst>
                                          <p:attrName>style.visibility</p:attrName>
                                        </p:attrNameLst>
                                      </p:cBhvr>
                                      <p:to>
                                        <p:strVal val="visible"/>
                                      </p:to>
                                    </p:set>
                                    <p:animEffect transition="in" filter="fade">
                                      <p:cBhvr>
                                        <p:cTn id="21" dur="1000"/>
                                        <p:tgtEl>
                                          <p:spTgt spid="66">
                                            <p:txEl>
                                              <p:pRg st="4" end="4"/>
                                            </p:txEl>
                                          </p:spTgt>
                                        </p:tgtEl>
                                      </p:cBhvr>
                                    </p:animEffect>
                                    <p:anim calcmode="lin" valueType="num">
                                      <p:cBhvr>
                                        <p:cTn id="22" dur="1000" fill="hold"/>
                                        <p:tgtEl>
                                          <p:spTgt spid="6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6">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14.2.6220"/>
  <p:tag name="SLIDO_PRESENTATION_ID" val="597b37c4-8cd7-4a37-8aca-6ccff7365450"/>
  <p:tag name="SLIDO_EVENT_UUID" val="25fd8170-b7b9-4b8b-aa21-d4848f91b59a"/>
  <p:tag name="SLIDO_EVENT_SECTION_UUID" val="fb59ca41-638e-4341-8c43-065db7616cfa"/>
</p:tagLst>
</file>

<file path=ppt/theme/theme1.xml><?xml version="1.0" encoding="utf-8"?>
<a:theme xmlns:a="http://schemas.openxmlformats.org/drawingml/2006/main" name="Mélység">
  <a:themeElements>
    <a:clrScheme name="Mélység">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Mélység">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élység">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TM04033923[[fn=Mélység]]</Template>
  <TotalTime>15752</TotalTime>
  <Words>783</Words>
  <Application>Microsoft Office PowerPoint</Application>
  <PresentationFormat>Szélesvásznú</PresentationFormat>
  <Paragraphs>131</Paragraphs>
  <Slides>13</Slides>
  <Notes>11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13</vt:i4>
      </vt:variant>
    </vt:vector>
  </HeadingPairs>
  <TitlesOfParts>
    <vt:vector size="18" baseType="lpstr">
      <vt:lpstr>Arial</vt:lpstr>
      <vt:lpstr>Calibri</vt:lpstr>
      <vt:lpstr>Corbel</vt:lpstr>
      <vt:lpstr>Times New Roman</vt:lpstr>
      <vt:lpstr>Mélység</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User</dc:creator>
  <cp:lastModifiedBy>Microsoft-fiók</cp:lastModifiedBy>
  <cp:revision>176</cp:revision>
  <dcterms:created xsi:type="dcterms:W3CDTF">2025-02-16T04:45:15Z</dcterms:created>
  <dcterms:modified xsi:type="dcterms:W3CDTF">2026-05-28T04:07:21Z</dcterms:modified>
</cp:coreProperties>
</file>